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683" r:id="rId2"/>
    <p:sldId id="1024" r:id="rId3"/>
    <p:sldId id="932" r:id="rId4"/>
    <p:sldId id="1015" r:id="rId5"/>
    <p:sldId id="1016" r:id="rId6"/>
    <p:sldId id="1018" r:id="rId7"/>
    <p:sldId id="1023" r:id="rId8"/>
    <p:sldId id="1020" r:id="rId9"/>
    <p:sldId id="1019" r:id="rId10"/>
    <p:sldId id="1022" r:id="rId11"/>
    <p:sldId id="965" r:id="rId12"/>
    <p:sldId id="1036" r:id="rId13"/>
    <p:sldId id="1034" r:id="rId14"/>
    <p:sldId id="1035" r:id="rId15"/>
    <p:sldId id="1026" r:id="rId16"/>
    <p:sldId id="1028" r:id="rId17"/>
    <p:sldId id="1027" r:id="rId18"/>
    <p:sldId id="1029" r:id="rId19"/>
    <p:sldId id="1030" r:id="rId20"/>
    <p:sldId id="1031" r:id="rId2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CD"/>
    <a:srgbClr val="003300"/>
    <a:srgbClr val="008E40"/>
    <a:srgbClr val="000066"/>
    <a:srgbClr val="000000"/>
    <a:srgbClr val="800000"/>
    <a:srgbClr val="0000FF"/>
    <a:srgbClr val="99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1" autoAdjust="0"/>
    <p:restoredTop sz="94413" autoAdjust="0"/>
  </p:normalViewPr>
  <p:slideViewPr>
    <p:cSldViewPr>
      <p:cViewPr varScale="1">
        <p:scale>
          <a:sx n="116" d="100"/>
          <a:sy n="116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92EDBB-B7EA-49D5-8698-57891B980D7B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/>
              <a:t>Cliquez pour modifier les styles du texte du masque</a:t>
            </a:r>
          </a:p>
          <a:p>
            <a:pPr lvl="1"/>
            <a:r>
              <a:rPr lang="en-US" altLang="es-ES" noProof="0"/>
              <a:t>Deuxième niveau</a:t>
            </a:r>
          </a:p>
          <a:p>
            <a:pPr lvl="2"/>
            <a:r>
              <a:rPr lang="en-US" altLang="es-ES" noProof="0"/>
              <a:t>Troisième niveau</a:t>
            </a:r>
          </a:p>
          <a:p>
            <a:pPr lvl="3"/>
            <a:r>
              <a:rPr lang="en-US" altLang="es-ES" noProof="0"/>
              <a:t>Quatrième niveau</a:t>
            </a:r>
          </a:p>
          <a:p>
            <a:pPr lvl="4"/>
            <a:r>
              <a:rPr lang="en-US" altLang="es-ES" noProof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653B83-08EB-427F-9030-3D63932EBAA0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1016000" indent="-1016000">
              <a:buFontTx/>
              <a:buAutoNum type="romanUcPeriod"/>
              <a:defRPr/>
            </a:lvl1pPr>
          </a:lstStyle>
          <a:p>
            <a:pPr lvl="0"/>
            <a:r>
              <a:rPr lang="en-US" altLang="es-ES" noProof="0"/>
              <a:t>Cliquez pour modifier le style du titre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s-ES" noProof="0"/>
              <a:t>Cliquez pour modifier le style des sous-titres du masque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</a:t>
            </a:r>
            <a:r>
              <a:rPr lang="fr-FR" altLang="es-ES" err="1"/>
              <a:t>Dupire</a:t>
            </a:r>
            <a:endParaRPr lang="en-US" alt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4EC4C-37C4-4629-80B2-73E4948E86F8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05588" y="115888"/>
            <a:ext cx="2070100" cy="62658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057900" cy="62658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7D1F7-E3AD-47BA-831F-6ED13BD5B4F3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11188" y="115888"/>
            <a:ext cx="799306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4064000" cy="24082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11688" y="1412875"/>
            <a:ext cx="4064000" cy="24082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395288" y="3973513"/>
            <a:ext cx="4064000" cy="24082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11688" y="3973513"/>
            <a:ext cx="4064000" cy="24082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8EA3-3A84-4AC4-BC50-36B2EDC6807E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9306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064000" cy="49688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11688" y="1412875"/>
            <a:ext cx="4064000" cy="24082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11688" y="3973513"/>
            <a:ext cx="4064000" cy="24082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7BCB-954E-4F32-AB22-B803B96E8469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9306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064000" cy="49688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11688" y="1412875"/>
            <a:ext cx="4064000" cy="49688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FEEC-3B1B-42CB-8190-400E835791F7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9306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95288" y="1412875"/>
            <a:ext cx="8280400" cy="49688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3400-A73B-467B-99A2-A2709E845966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9306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8280400" cy="24082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288" y="3973513"/>
            <a:ext cx="8280400" cy="24082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9C71-8F68-4CA0-B12A-01489D57E3CA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9306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064000" cy="49688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1688" y="1412875"/>
            <a:ext cx="4064000" cy="49688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69E8-6840-43D4-97CC-3D509AAD1D2A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A18B-B9ED-419A-A306-BA153E3B8C23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28FD-5D23-414D-BFAF-C0D0E0C49A43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064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1688" y="1412875"/>
            <a:ext cx="4064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DB7F-43DB-4B85-B4DB-BAF68ACDB3A2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1322-AC00-4814-A656-936D36B7157D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2BA3-1869-4136-ADA7-079E82852DB3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F80D-8C9B-464D-BC38-48A209C029DB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</a:t>
            </a:r>
            <a:r>
              <a:rPr lang="fr-FR" altLang="es-ES" err="1"/>
              <a:t>Dupire</a:t>
            </a:r>
            <a:endParaRPr lang="en-U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5281-6385-4AA7-9A8F-4594578647EE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/>
              <a:t>Bruno Dupire</a:t>
            </a:r>
            <a:endParaRPr lang="en-U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7E6-6A66-4130-BC15-A4C9365BF77E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00" y="546100"/>
            <a:ext cx="8502650" cy="59070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8313" y="115888"/>
            <a:ext cx="8207375" cy="1152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fr-FR" altLang="es-ES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7993062" cy="1143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Cliquez pour modifier le style du titre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280400" cy="4968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Cliquez pour modifier les styles du texte du masque</a:t>
            </a:r>
          </a:p>
          <a:p>
            <a:pPr lvl="1"/>
            <a:r>
              <a:rPr lang="en-US" altLang="es-ES"/>
              <a:t>Deuxième niveau</a:t>
            </a:r>
          </a:p>
          <a:p>
            <a:pPr lvl="2"/>
            <a:r>
              <a:rPr lang="en-US" altLang="es-ES"/>
              <a:t>Troisième niveau</a:t>
            </a:r>
          </a:p>
          <a:p>
            <a:pPr lvl="3"/>
            <a:r>
              <a:rPr lang="en-US" altLang="es-ES"/>
              <a:t>Quatrième niveau</a:t>
            </a:r>
          </a:p>
          <a:p>
            <a:pPr lvl="4"/>
            <a:r>
              <a:rPr lang="en-US" altLang="es-ES"/>
              <a:t>Cinquième niveau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B4996A-A734-438A-8615-89AFBD18576B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  <p:sldLayoutId id="2147486259" r:id="rId12"/>
    <p:sldLayoutId id="2147486260" r:id="rId13"/>
    <p:sldLayoutId id="2147486261" r:id="rId14"/>
    <p:sldLayoutId id="2147486262" r:id="rId15"/>
    <p:sldLayoutId id="2147486263" r:id="rId16"/>
    <p:sldLayoutId id="2147486264" r:id="rId17"/>
  </p:sldLayoutIdLst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25538"/>
            <a:ext cx="8569325" cy="1325562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dirty="0"/>
              <a:t>Measuring Transition Risk in Investment Funds </a:t>
            </a:r>
            <a:r>
              <a:rPr lang="en-US" sz="2800" dirty="0"/>
              <a:t>(</a:t>
            </a:r>
            <a:r>
              <a:rPr lang="en-US" sz="2800" i="1" dirty="0"/>
              <a:t>or investment portfolios</a:t>
            </a:r>
            <a:r>
              <a:rPr lang="en-US" sz="2800" dirty="0"/>
              <a:t>)</a:t>
            </a:r>
            <a:endParaRPr lang="en-US" altLang="es-ES" sz="2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9120"/>
            <a:ext cx="6400800" cy="19224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altLang="es-ES" sz="2700" dirty="0"/>
              <a:t>Ricardo Crisóstomo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es-ES" sz="2700" dirty="0"/>
              <a:t>October 4, 2024</a:t>
            </a:r>
          </a:p>
          <a:p>
            <a:pPr>
              <a:lnSpc>
                <a:spcPct val="80000"/>
              </a:lnSpc>
              <a:spcBef>
                <a:spcPts val="3600"/>
              </a:spcBef>
            </a:pPr>
            <a:r>
              <a:rPr lang="en-US" altLang="es-ES" sz="1600" i="1" dirty="0"/>
              <a:t>(CNMV Working Paper No. 81)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altLang="es-ES" sz="2700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175125" y="3219450"/>
            <a:ext cx="793750" cy="420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 defTabSz="762000">
              <a:lnSpc>
                <a:spcPct val="90000"/>
              </a:lnSpc>
              <a:buFontTx/>
              <a:buChar char="•"/>
            </a:pPr>
            <a:endParaRPr lang="fr-FR" alt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19F614-C72C-C2F1-B1A9-B19CE44B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8FC98-D996-4FB6-8322-95BA674CB08F}" type="slidenum">
              <a:rPr lang="en-US" altLang="es-ES" smtClean="0">
                <a:latin typeface="Arial" charset="0"/>
                <a:cs typeface="Arial" charset="0"/>
              </a:rPr>
              <a:pPr/>
              <a:t>10</a:t>
            </a:fld>
            <a:endParaRPr lang="en-US" altLang="es-ES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69" y="102542"/>
            <a:ext cx="7993062" cy="1143000"/>
          </a:xfrm>
        </p:spPr>
        <p:txBody>
          <a:bodyPr/>
          <a:lstStyle/>
          <a:p>
            <a:r>
              <a:rPr lang="en-US" altLang="es-ES" dirty="0"/>
              <a:t>Transition risk by asset class</a:t>
            </a: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8" name="Marcador de contenido 2">
            <a:extLst>
              <a:ext uri="{FF2B5EF4-FFF2-40B4-BE49-F238E27FC236}">
                <a16:creationId xmlns:a16="http://schemas.microsoft.com/office/drawing/2014/main" id="{AF000EC3-982A-E155-7038-0FF6D38D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1697456"/>
            <a:ext cx="5861644" cy="32731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97EA5F7-1748-3F92-C8CB-8D78C8C055EF}"/>
              </a:ext>
            </a:extLst>
          </p:cNvPr>
          <p:cNvSpPr txBox="1"/>
          <p:nvPr/>
        </p:nvSpPr>
        <p:spPr>
          <a:xfrm>
            <a:off x="2112961" y="1428215"/>
            <a:ext cx="2304256" cy="269241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risk losses by asset class </a:t>
            </a:r>
          </a:p>
        </p:txBody>
      </p:sp>
      <p:sp>
        <p:nvSpPr>
          <p:cNvPr id="2" name="Marcador de contenido 9">
            <a:extLst>
              <a:ext uri="{FF2B5EF4-FFF2-40B4-BE49-F238E27FC236}">
                <a16:creationId xmlns:a16="http://schemas.microsoft.com/office/drawing/2014/main" id="{C79CEA2F-128B-C3DA-223C-9FFEAACBF60E}"/>
              </a:ext>
            </a:extLst>
          </p:cNvPr>
          <p:cNvSpPr txBox="1">
            <a:spLocks/>
          </p:cNvSpPr>
          <p:nvPr/>
        </p:nvSpPr>
        <p:spPr>
          <a:xfrm>
            <a:off x="5997222" y="1798220"/>
            <a:ext cx="2783135" cy="223989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 fontAlgn="auto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Substantial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variability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across instruments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each asset 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E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quities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</a:rPr>
              <a:t>suffer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highest losses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(-12.71% on average), followed by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 bonds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(-5.61%) and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sovereign debt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(-4.77%).</a:t>
            </a:r>
          </a:p>
          <a:p>
            <a:pPr marL="216000" indent="-216000" algn="just" fontAlgn="auto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 1% equities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characterized by companies with a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high-carbon footprint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(1,812.3 tC02e/m$ on average) operating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highly pollutant sectors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(NACEs B, C19 and D35)</a:t>
            </a:r>
          </a:p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contenido 9">
            <a:extLst>
              <a:ext uri="{FF2B5EF4-FFF2-40B4-BE49-F238E27FC236}">
                <a16:creationId xmlns:a16="http://schemas.microsoft.com/office/drawing/2014/main" id="{CC001ECB-914E-4BC1-FCF1-A6674DB78D11}"/>
              </a:ext>
            </a:extLst>
          </p:cNvPr>
          <p:cNvSpPr txBox="1">
            <a:spLocks/>
          </p:cNvSpPr>
          <p:nvPr/>
        </p:nvSpPr>
        <p:spPr>
          <a:xfrm>
            <a:off x="326103" y="4970627"/>
            <a:ext cx="8491794" cy="148270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 fontAlgn="auto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 debt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proportion of bonds suffer small MtM losses</a:t>
            </a:r>
            <a:r>
              <a:rPr lang="en-US" sz="1200" dirty="0">
                <a:solidFill>
                  <a:prstClr val="black"/>
                </a:solidFill>
              </a:rPr>
              <a:t>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driven by bonds issued by low-carbon companies</a:t>
            </a:r>
            <a:r>
              <a:rPr lang="en-US" sz="1200" b="0" dirty="0">
                <a:solidFill>
                  <a:prstClr val="black"/>
                </a:solidFill>
              </a:rPr>
              <a:t> and a large fraction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maturity debts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losses in a credit spread widening scenario). </a:t>
            </a:r>
          </a:p>
          <a:p>
            <a:pPr marL="396000" lvl="1" indent="-180000" algn="just" fontAlgn="auto">
              <a:lnSpc>
                <a:spcPts val="17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prstClr val="black"/>
                </a:solidFill>
              </a:rPr>
              <a:t>Largest losses </a:t>
            </a:r>
            <a:r>
              <a:rPr lang="en-US" sz="1200" dirty="0">
                <a:solidFill>
                  <a:prstClr val="black"/>
                </a:solidFill>
              </a:rPr>
              <a:t>in c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orporate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emitters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(755.24 tC02e/m$)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residual maturities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(24.01 duration)</a:t>
            </a:r>
          </a:p>
          <a:p>
            <a:pPr marL="216000" indent="-216000" algn="just" fontAlgn="auto">
              <a:lnSpc>
                <a:spcPts val="17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Sovereign debt</a:t>
            </a:r>
            <a:r>
              <a:rPr lang="en-US" sz="1200" dirty="0">
                <a:solidFill>
                  <a:prstClr val="black"/>
                </a:solidFill>
              </a:rPr>
              <a:t> outperforms other asset classes: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thirds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sovereign bonds suffer a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loss lower than 5%</a:t>
            </a:r>
          </a:p>
          <a:p>
            <a:pPr marL="396000" lvl="1" indent="-180000" algn="just" fontAlgn="auto">
              <a:lnSpc>
                <a:spcPts val="1700"/>
              </a:lnSpc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prstClr val="black"/>
                </a:solidFill>
              </a:rPr>
              <a:t>Highest losses </a:t>
            </a:r>
            <a:r>
              <a:rPr lang="en-US" sz="1200" dirty="0">
                <a:solidFill>
                  <a:prstClr val="black"/>
                </a:solidFill>
              </a:rPr>
              <a:t>in </a:t>
            </a:r>
            <a:r>
              <a:rPr lang="en-US" sz="1200" b="1" dirty="0">
                <a:solidFill>
                  <a:prstClr val="black"/>
                </a:solidFill>
              </a:rPr>
              <a:t>long-dated sovereign bonds </a:t>
            </a:r>
            <a:r>
              <a:rPr lang="en-US" sz="1200" dirty="0">
                <a:solidFill>
                  <a:prstClr val="black"/>
                </a:solidFill>
              </a:rPr>
              <a:t>(32.5 duration) of </a:t>
            </a:r>
            <a:r>
              <a:rPr lang="en-US" sz="1200" b="1" dirty="0">
                <a:solidFill>
                  <a:prstClr val="black"/>
                </a:solidFill>
              </a:rPr>
              <a:t>countries</a:t>
            </a:r>
            <a:r>
              <a:rPr lang="en-US" sz="1200" dirty="0">
                <a:solidFill>
                  <a:prstClr val="black"/>
                </a:solidFill>
              </a:rPr>
              <a:t> particularly </a:t>
            </a:r>
            <a:r>
              <a:rPr lang="en-US" sz="1200" b="1" dirty="0">
                <a:solidFill>
                  <a:prstClr val="black"/>
                </a:solidFill>
              </a:rPr>
              <a:t>exposed to the transition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3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08931D-CA06-425E-94D9-705C4B024804}" type="slidenum">
              <a:rPr lang="en-US" altLang="es-ES" smtClean="0">
                <a:latin typeface="Arial" charset="0"/>
                <a:cs typeface="Arial" charset="0"/>
              </a:rPr>
              <a:pPr/>
              <a:t>11</a:t>
            </a:fld>
            <a:endParaRPr lang="en-US" altLang="es-ES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altLang="es-ES" dirty="0"/>
              <a:t>Transition risk in investment funds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altLang="es-ES"/>
          </a:p>
        </p:txBody>
      </p:sp>
      <p:sp>
        <p:nvSpPr>
          <p:cNvPr id="2355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altLang="es-ES"/>
          </a:p>
        </p:txBody>
      </p:sp>
      <p:sp>
        <p:nvSpPr>
          <p:cNvPr id="2355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altLang="es-ES"/>
          </a:p>
        </p:txBody>
      </p:sp>
      <p:graphicFrame>
        <p:nvGraphicFramePr>
          <p:cNvPr id="23560" name="21 Objeto"/>
          <p:cNvGraphicFramePr>
            <a:graphicFrameLocks noChangeAspect="1"/>
          </p:cNvGraphicFramePr>
          <p:nvPr/>
        </p:nvGraphicFramePr>
        <p:xfrm>
          <a:off x="4578350" y="4951413"/>
          <a:ext cx="2016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77492" progId="Equation.DSMT4">
                  <p:embed/>
                </p:oleObj>
              </mc:Choice>
              <mc:Fallback>
                <p:oleObj name="Equation" r:id="rId2" imgW="114102" imgH="177492" progId="Equation.DSMT4">
                  <p:embed/>
                  <p:pic>
                    <p:nvPicPr>
                      <p:cNvPr id="0" name="2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4951413"/>
                        <a:ext cx="2016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1 Objeto"/>
          <p:cNvGraphicFramePr>
            <a:graphicFrameLocks noChangeAspect="1"/>
          </p:cNvGraphicFramePr>
          <p:nvPr/>
        </p:nvGraphicFramePr>
        <p:xfrm>
          <a:off x="6816725" y="2751138"/>
          <a:ext cx="1920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2751138"/>
                        <a:ext cx="19208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altLang="es-ES"/>
          </a:p>
        </p:txBody>
      </p:sp>
      <p:sp>
        <p:nvSpPr>
          <p:cNvPr id="7" name="Marcador de contenido 9">
            <a:extLst>
              <a:ext uri="{FF2B5EF4-FFF2-40B4-BE49-F238E27FC236}">
                <a16:creationId xmlns:a16="http://schemas.microsoft.com/office/drawing/2014/main" id="{F260E848-E3DE-D2C4-9085-7C9C8D66331A}"/>
              </a:ext>
            </a:extLst>
          </p:cNvPr>
          <p:cNvSpPr txBox="1">
            <a:spLocks/>
          </p:cNvSpPr>
          <p:nvPr/>
        </p:nvSpPr>
        <p:spPr>
          <a:xfrm>
            <a:off x="219245" y="865092"/>
            <a:ext cx="8599529" cy="5175659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ker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kern="0" dirty="0"/>
          </a:p>
        </p:txBody>
      </p:sp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CE157E66-68E8-21FB-CE25-5E601A4B5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0525"/>
            <a:ext cx="3935725" cy="2690495"/>
          </a:xfrm>
          <a:prstGeom prst="rect">
            <a:avLst/>
          </a:prstGeom>
        </p:spPr>
      </p:pic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381A323C-B76A-299E-17A2-2C857844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24" y="1727722"/>
            <a:ext cx="4356576" cy="2316099"/>
          </a:xfrm>
          <a:prstGeom prst="rect">
            <a:avLst/>
          </a:prstGeo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2999881-16A5-E9C4-8BFE-87EC54C5FF4E}"/>
              </a:ext>
            </a:extLst>
          </p:cNvPr>
          <p:cNvSpPr txBox="1"/>
          <p:nvPr/>
        </p:nvSpPr>
        <p:spPr>
          <a:xfrm>
            <a:off x="4907180" y="1409795"/>
            <a:ext cx="3073715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of CPRS sectors: 10 w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orst performing funds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504D05-41D1-9377-3D08-DE0D6148139E}"/>
              </a:ext>
            </a:extLst>
          </p:cNvPr>
          <p:cNvSpPr txBox="1"/>
          <p:nvPr/>
        </p:nvSpPr>
        <p:spPr>
          <a:xfrm>
            <a:off x="938556" y="1405904"/>
            <a:ext cx="3073715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risk distribution for investment funds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9">
            <a:extLst>
              <a:ext uri="{FF2B5EF4-FFF2-40B4-BE49-F238E27FC236}">
                <a16:creationId xmlns:a16="http://schemas.microsoft.com/office/drawing/2014/main" id="{885CF0C1-9BF9-E59F-D3E2-AFBEC5E9D575}"/>
              </a:ext>
            </a:extLst>
          </p:cNvPr>
          <p:cNvSpPr txBox="1">
            <a:spLocks/>
          </p:cNvSpPr>
          <p:nvPr/>
        </p:nvSpPr>
        <p:spPr>
          <a:xfrm>
            <a:off x="457200" y="4313305"/>
            <a:ext cx="8361574" cy="223989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 fontAlgn="auto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funds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suffer a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moderate 5.7% loss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materialization of a high transition risk scenario. </a:t>
            </a:r>
          </a:p>
          <a:p>
            <a:pPr marL="216000" indent="-216000" algn="just" fontAlgn="auto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b="0" dirty="0">
                <a:solidFill>
                  <a:prstClr val="black"/>
                </a:solidFill>
              </a:rPr>
              <a:t>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distribution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significantly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left-skewed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with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 1%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funds experiencing an average loss of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21.3%. </a:t>
            </a:r>
          </a:p>
          <a:p>
            <a:pPr marL="216000" indent="-216000" algn="just" fontAlgn="auto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 1% funds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94.8% </a:t>
            </a:r>
            <a:r>
              <a:rPr lang="en-US" sz="1200" dirty="0">
                <a:solidFill>
                  <a:prstClr val="black"/>
                </a:solidFill>
              </a:rPr>
              <a:t>in equities </a:t>
            </a:r>
            <a:r>
              <a:rPr lang="en-US" sz="1200" b="0" dirty="0">
                <a:solidFill>
                  <a:prstClr val="black"/>
                </a:solidFill>
              </a:rPr>
              <a:t>and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AuM-weighted carbon intensity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998.9 tC02e/m$ </a:t>
            </a:r>
            <a:r>
              <a:rPr lang="en-US" sz="1200" b="0" dirty="0">
                <a:solidFill>
                  <a:prstClr val="black"/>
                </a:solidFill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 to 15.46% and 137.2 WACI in the overall fund sector)</a:t>
            </a:r>
          </a:p>
          <a:p>
            <a:pPr marL="216000" indent="-216000" algn="just" fontAlgn="auto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worst performing funds: 64.6%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their portfolio in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Policy Relevant Sectors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(CPRS) (compared with 12.2% in the overall fund sector) </a:t>
            </a:r>
          </a:p>
          <a:p>
            <a:pPr marL="216000" indent="-216000" algn="just" fontAlgn="auto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</a:rPr>
              <a:t>Best 1%</a:t>
            </a:r>
            <a:r>
              <a:rPr lang="en-US" sz="1200" b="0" dirty="0">
                <a:solidFill>
                  <a:prstClr val="black"/>
                </a:solidFill>
              </a:rPr>
              <a:t> funds are in </a:t>
            </a:r>
            <a:r>
              <a:rPr lang="en-US" sz="1200" dirty="0">
                <a:solidFill>
                  <a:prstClr val="black"/>
                </a:solidFill>
              </a:rPr>
              <a:t>liquidation/constitution </a:t>
            </a:r>
            <a:r>
              <a:rPr lang="en-US" sz="1200" b="0" dirty="0">
                <a:solidFill>
                  <a:prstClr val="black"/>
                </a:solidFill>
              </a:rPr>
              <a:t>or have majority of their portfolio</a:t>
            </a:r>
            <a:r>
              <a:rPr lang="en-US" sz="1200" dirty="0">
                <a:solidFill>
                  <a:prstClr val="black"/>
                </a:solidFill>
              </a:rPr>
              <a:t> in cash and cash-equivalents </a:t>
            </a: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8FC98-D996-4FB6-8322-95BA674CB08F}" type="slidenum">
              <a:rPr lang="en-US" altLang="es-ES" smtClean="0">
                <a:latin typeface="Arial" charset="0"/>
                <a:cs typeface="Arial" charset="0"/>
              </a:rPr>
              <a:pPr/>
              <a:t>12</a:t>
            </a:fld>
            <a:endParaRPr lang="en-US" altLang="es-ES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69" y="102542"/>
            <a:ext cx="7993062" cy="1143000"/>
          </a:xfrm>
        </p:spPr>
        <p:txBody>
          <a:bodyPr/>
          <a:lstStyle/>
          <a:p>
            <a:r>
              <a:rPr lang="en-US" altLang="es-ES" dirty="0"/>
              <a:t>Sustainable funds</a:t>
            </a: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Marcador de contenido 9">
            <a:extLst>
              <a:ext uri="{FF2B5EF4-FFF2-40B4-BE49-F238E27FC236}">
                <a16:creationId xmlns:a16="http://schemas.microsoft.com/office/drawing/2014/main" id="{EB65E566-1260-67C0-F0F9-146348E7BD22}"/>
              </a:ext>
            </a:extLst>
          </p:cNvPr>
          <p:cNvSpPr txBox="1">
            <a:spLocks/>
          </p:cNvSpPr>
          <p:nvPr/>
        </p:nvSpPr>
        <p:spPr>
          <a:xfrm>
            <a:off x="219245" y="865092"/>
            <a:ext cx="8599529" cy="5175659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ker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kern="0" dirty="0"/>
          </a:p>
        </p:txBody>
      </p:sp>
      <p:sp>
        <p:nvSpPr>
          <p:cNvPr id="4" name="Marcador de contenido 9">
            <a:extLst>
              <a:ext uri="{FF2B5EF4-FFF2-40B4-BE49-F238E27FC236}">
                <a16:creationId xmlns:a16="http://schemas.microsoft.com/office/drawing/2014/main" id="{19469A1E-0C6C-183F-C88D-7C6A7885C7AF}"/>
              </a:ext>
            </a:extLst>
          </p:cNvPr>
          <p:cNvSpPr txBox="1">
            <a:spLocks/>
          </p:cNvSpPr>
          <p:nvPr/>
        </p:nvSpPr>
        <p:spPr>
          <a:xfrm>
            <a:off x="4993855" y="2006020"/>
            <a:ext cx="3742717" cy="2258131"/>
          </a:xfrm>
          <a:prstGeom prst="rect">
            <a:avLst/>
          </a:prstGeom>
          <a:solidFill>
            <a:srgbClr val="CDE5CD"/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000" dirty="0"/>
              <a:t>Higher share of equities </a:t>
            </a:r>
            <a:r>
              <a:rPr lang="en-US" sz="1000" b="0" dirty="0"/>
              <a:t>(25.2% vs 15.5% in fund sector) </a:t>
            </a: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000" dirty="0"/>
              <a:t>Lower carbon intensity </a:t>
            </a:r>
            <a:r>
              <a:rPr lang="en-US" sz="1000" b="0" dirty="0"/>
              <a:t>(115.52 vs 137.22 in fund sector)</a:t>
            </a: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000" dirty="0"/>
              <a:t>Outperform the fund sector </a:t>
            </a:r>
            <a:r>
              <a:rPr lang="en-US" sz="1000" b="0" dirty="0"/>
              <a:t>(despite overweighting the riskier asset class)</a:t>
            </a:r>
          </a:p>
          <a:p>
            <a:pPr marL="324000" indent="-21600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US" sz="1000" dirty="0"/>
              <a:t>Tail risk</a:t>
            </a:r>
            <a:r>
              <a:rPr lang="en-US" sz="1000" b="0" dirty="0"/>
              <a:t>: </a:t>
            </a:r>
            <a:r>
              <a:rPr lang="en-US" sz="1000" dirty="0"/>
              <a:t>Worst 1% </a:t>
            </a:r>
            <a:r>
              <a:rPr lang="en-US" sz="1000" b="0" dirty="0"/>
              <a:t>and</a:t>
            </a:r>
            <a:r>
              <a:rPr lang="en-US" sz="1000" dirty="0"/>
              <a:t> 5% </a:t>
            </a:r>
            <a:r>
              <a:rPr lang="en-US" sz="1000" b="0" dirty="0"/>
              <a:t>sustainable funds experience </a:t>
            </a:r>
            <a:r>
              <a:rPr lang="en-US" sz="1000" dirty="0"/>
              <a:t>14.6%</a:t>
            </a:r>
            <a:r>
              <a:rPr lang="en-US" sz="1000" b="0" dirty="0"/>
              <a:t> and </a:t>
            </a:r>
            <a:r>
              <a:rPr lang="en-US" sz="1000" dirty="0"/>
              <a:t>11.0%</a:t>
            </a:r>
            <a:r>
              <a:rPr lang="en-US" sz="1000" b="0" dirty="0"/>
              <a:t> loss (vs. 21.3% and 15.5%)</a:t>
            </a:r>
          </a:p>
          <a:p>
            <a:pPr marL="324000" indent="-21600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US" sz="1000" dirty="0"/>
              <a:t>Average return</a:t>
            </a:r>
            <a:r>
              <a:rPr lang="en-US" sz="1000" b="0" dirty="0"/>
              <a:t>: </a:t>
            </a:r>
            <a:r>
              <a:rPr lang="en-US" sz="1000" dirty="0"/>
              <a:t>MtM loss </a:t>
            </a:r>
            <a:r>
              <a:rPr lang="en-US" sz="1000" b="0" dirty="0"/>
              <a:t>across all sustainable funds is -</a:t>
            </a:r>
            <a:r>
              <a:rPr lang="en-US" sz="1000" dirty="0"/>
              <a:t>5.70%</a:t>
            </a:r>
            <a:r>
              <a:rPr lang="en-US" sz="1000" b="0" dirty="0"/>
              <a:t> vs -5.92% in comparable portfolio</a:t>
            </a:r>
            <a:endParaRPr lang="es-ES" sz="1100" b="0" dirty="0"/>
          </a:p>
          <a:p>
            <a:pPr marL="216000" indent="-216000" algn="just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100" b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72D541-80B1-8081-A17F-DB644653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28" y="1891425"/>
            <a:ext cx="4586427" cy="23329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C17A68-36E5-93C3-359D-17DFD828F073}"/>
              </a:ext>
            </a:extLst>
          </p:cNvPr>
          <p:cNvSpPr txBox="1"/>
          <p:nvPr/>
        </p:nvSpPr>
        <p:spPr>
          <a:xfrm>
            <a:off x="457201" y="1429984"/>
            <a:ext cx="7866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Sustainable funds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exhibit </a:t>
            </a: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significant differences with the aggregate fund sector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terms of transition risk</a:t>
            </a:r>
            <a:endParaRPr lang="en-US" sz="1200" dirty="0"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856A66-FF3A-1038-F1E6-FF7DF6438FBC}"/>
              </a:ext>
            </a:extLst>
          </p:cNvPr>
          <p:cNvSpPr txBox="1"/>
          <p:nvPr/>
        </p:nvSpPr>
        <p:spPr>
          <a:xfrm>
            <a:off x="457200" y="4351864"/>
            <a:ext cx="8334374" cy="2354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8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Outperformance </a:t>
            </a:r>
            <a:r>
              <a:rPr lang="en-US" sz="1200" dirty="0"/>
              <a:t>of sustainable funds </a:t>
            </a:r>
            <a:r>
              <a:rPr lang="en-US" sz="1200" b="0" dirty="0"/>
              <a:t>is </a:t>
            </a:r>
            <a:r>
              <a:rPr lang="en-US" sz="1200" b="1" dirty="0"/>
              <a:t>driven</a:t>
            </a:r>
            <a:r>
              <a:rPr lang="en-US" sz="1200" b="0" dirty="0"/>
              <a:t> by a </a:t>
            </a:r>
            <a:r>
              <a:rPr lang="en-US" sz="1200" b="1" dirty="0"/>
              <a:t>choice of sectors </a:t>
            </a:r>
            <a:r>
              <a:rPr lang="en-US" sz="1200" dirty="0"/>
              <a:t>and </a:t>
            </a:r>
            <a:r>
              <a:rPr lang="en-US" sz="1200" b="1" dirty="0"/>
              <a:t>issuers </a:t>
            </a:r>
            <a:r>
              <a:rPr lang="en-US" sz="1200" dirty="0"/>
              <a:t>with</a:t>
            </a:r>
            <a:r>
              <a:rPr lang="en-US" sz="1200" b="1" dirty="0"/>
              <a:t> lower carbon intensity</a:t>
            </a:r>
            <a:endParaRPr lang="en-US" sz="1200" b="0" dirty="0"/>
          </a:p>
          <a:p>
            <a:pPr marL="171450" indent="-171450" algn="just">
              <a:lnSpc>
                <a:spcPts val="18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In equities and other fund vehicles</a:t>
            </a:r>
            <a:r>
              <a:rPr lang="en-US" sz="1200" b="0" dirty="0"/>
              <a:t>, sustainable funds invest in </a:t>
            </a:r>
            <a:r>
              <a:rPr lang="en-US" sz="1200" b="1" dirty="0"/>
              <a:t>instruments with lower C02 footprint </a:t>
            </a:r>
            <a:r>
              <a:rPr lang="en-US" sz="1200" dirty="0">
                <a:sym typeface="Wingdings" panose="05000000000000000000" pitchFamily="2" charset="2"/>
              </a:rPr>
              <a:t>	</a:t>
            </a:r>
          </a:p>
          <a:p>
            <a:pPr marL="396000" lvl="1" indent="-2160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b="1" dirty="0">
                <a:sym typeface="Wingdings" panose="05000000000000000000" pitchFamily="2" charset="2"/>
              </a:rPr>
              <a:t>E</a:t>
            </a:r>
            <a:r>
              <a:rPr lang="en-US" sz="1200" b="1" dirty="0"/>
              <a:t>quity portfolio</a:t>
            </a:r>
            <a:r>
              <a:rPr lang="en-US" sz="1200" dirty="0"/>
              <a:t> of</a:t>
            </a:r>
            <a:r>
              <a:rPr lang="en-US" sz="1200" b="1" dirty="0"/>
              <a:t> sustainable funds</a:t>
            </a:r>
            <a:r>
              <a:rPr lang="en-US" sz="1200" b="0" dirty="0"/>
              <a:t> </a:t>
            </a:r>
            <a:r>
              <a:rPr lang="en-US" sz="1200" b="0" dirty="0">
                <a:sym typeface="Wingdings" panose="05000000000000000000" pitchFamily="2" charset="2"/>
              </a:rPr>
              <a:t> </a:t>
            </a:r>
            <a:r>
              <a:rPr lang="en-US" sz="1200" b="1" dirty="0"/>
              <a:t>carbon intensity</a:t>
            </a:r>
            <a:r>
              <a:rPr lang="en-US" sz="1200" b="0" dirty="0"/>
              <a:t>: </a:t>
            </a:r>
            <a:r>
              <a:rPr lang="en-US" sz="1200" b="1" dirty="0"/>
              <a:t>147.40</a:t>
            </a:r>
            <a:r>
              <a:rPr lang="en-US" sz="1200" b="0" dirty="0"/>
              <a:t> ; </a:t>
            </a:r>
            <a:r>
              <a:rPr lang="en-US" sz="1200" b="1" dirty="0"/>
              <a:t>MtM loss:</a:t>
            </a:r>
            <a:r>
              <a:rPr lang="en-US" sz="1200" dirty="0"/>
              <a:t> -</a:t>
            </a:r>
            <a:r>
              <a:rPr lang="en-US" sz="1200" b="1" dirty="0"/>
              <a:t>7.82%. </a:t>
            </a:r>
          </a:p>
          <a:p>
            <a:pPr marL="396000" lvl="1" indent="-21600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Equity portfolio </a:t>
            </a:r>
            <a:r>
              <a:rPr lang="en-US" sz="1200" b="0" dirty="0"/>
              <a:t>of </a:t>
            </a:r>
            <a:r>
              <a:rPr lang="en-US" sz="1200" b="1" dirty="0"/>
              <a:t>entire sector </a:t>
            </a:r>
            <a:r>
              <a:rPr lang="en-US" sz="1200" b="0" dirty="0">
                <a:sym typeface="Wingdings" panose="05000000000000000000" pitchFamily="2" charset="2"/>
              </a:rPr>
              <a:t> </a:t>
            </a:r>
            <a:r>
              <a:rPr lang="en-US" sz="1200" b="1" dirty="0"/>
              <a:t>carbon intensity</a:t>
            </a:r>
            <a:r>
              <a:rPr lang="en-US" sz="1200" b="0" dirty="0"/>
              <a:t>: </a:t>
            </a:r>
            <a:r>
              <a:rPr lang="en-US" sz="1200" b="1" dirty="0"/>
              <a:t>224.37</a:t>
            </a:r>
            <a:r>
              <a:rPr lang="en-US" sz="1200" b="0" dirty="0"/>
              <a:t> ;  </a:t>
            </a:r>
            <a:r>
              <a:rPr lang="en-US" sz="1200" b="1" dirty="0"/>
              <a:t>MtM loss</a:t>
            </a:r>
            <a:r>
              <a:rPr lang="en-US" sz="1200" b="0" dirty="0"/>
              <a:t>: -</a:t>
            </a:r>
            <a:r>
              <a:rPr lang="en-US" sz="1200" b="1" dirty="0"/>
              <a:t>9.30% </a:t>
            </a:r>
          </a:p>
          <a:p>
            <a:pPr marL="171450" indent="-171450" algn="just">
              <a:lnSpc>
                <a:spcPts val="18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Climate outperformance </a:t>
            </a:r>
            <a:r>
              <a:rPr lang="en-US" sz="1200" b="0" dirty="0"/>
              <a:t>of sustainable funds is </a:t>
            </a:r>
            <a:r>
              <a:rPr lang="en-US" sz="1200" b="1" dirty="0"/>
              <a:t>not homogeneous </a:t>
            </a:r>
            <a:r>
              <a:rPr lang="en-US" sz="1200" b="0" dirty="0"/>
              <a:t>is all asset classes </a:t>
            </a:r>
          </a:p>
          <a:p>
            <a:pPr marL="396000" lvl="1" indent="-2160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b="1" dirty="0">
                <a:sym typeface="Wingdings" panose="05000000000000000000" pitchFamily="2" charset="2"/>
              </a:rPr>
              <a:t>CB </a:t>
            </a:r>
            <a:r>
              <a:rPr lang="en-US" sz="1200" b="1" dirty="0"/>
              <a:t>portfolio </a:t>
            </a:r>
            <a:r>
              <a:rPr lang="en-US" sz="1200" b="0" dirty="0"/>
              <a:t>exhibits a </a:t>
            </a:r>
            <a:r>
              <a:rPr lang="en-US" sz="1200" b="1" dirty="0"/>
              <a:t>slightly higher carbon intensity </a:t>
            </a:r>
            <a:r>
              <a:rPr lang="en-US" sz="1200" b="0" dirty="0"/>
              <a:t>(143 vs 137) </a:t>
            </a:r>
            <a:r>
              <a:rPr lang="en-US" sz="1200" b="1" dirty="0"/>
              <a:t>and MtM loss </a:t>
            </a:r>
            <a:r>
              <a:rPr lang="en-US" sz="1200" b="0" dirty="0"/>
              <a:t>(-5,6% vs. -4,0%) </a:t>
            </a:r>
          </a:p>
          <a:p>
            <a:pPr marL="396000" lvl="1" indent="-2160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Choices of sustainable funds </a:t>
            </a:r>
            <a:r>
              <a:rPr lang="en-US" sz="1200" b="0" dirty="0"/>
              <a:t>in </a:t>
            </a:r>
            <a:r>
              <a:rPr lang="en-US" sz="1200" dirty="0"/>
              <a:t>CB can be </a:t>
            </a:r>
            <a:r>
              <a:rPr lang="en-US" sz="1200" b="1" dirty="0"/>
              <a:t>further improved </a:t>
            </a:r>
            <a:r>
              <a:rPr lang="en-US" sz="1200" b="0" dirty="0"/>
              <a:t>to obtain a </a:t>
            </a:r>
            <a:r>
              <a:rPr lang="en-US" sz="1200" dirty="0"/>
              <a:t>more </a:t>
            </a:r>
            <a:r>
              <a:rPr lang="en-US" sz="1200" b="1" dirty="0"/>
              <a:t>climate-friendly portfolio</a:t>
            </a:r>
          </a:p>
          <a:p>
            <a:pPr marL="171450" indent="-171450" algn="just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200" b="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2B75454-EF63-72F7-90D4-00ED6197B851}"/>
              </a:ext>
            </a:extLst>
          </p:cNvPr>
          <p:cNvSpPr txBox="1"/>
          <p:nvPr/>
        </p:nvSpPr>
        <p:spPr>
          <a:xfrm>
            <a:off x="6282981" y="1772020"/>
            <a:ext cx="1241347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funds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6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future refinements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44F57-7607-2DB9-08CC-6AB3155D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69" y="1469666"/>
            <a:ext cx="8059581" cy="462363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develop a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framework to measure the impact of the climate transition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investment portfolios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analysis include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geographical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sectoral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ISIN-level data</a:t>
            </a:r>
          </a:p>
          <a:p>
            <a:pPr marL="648000" indent="-2880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discriminate among financial instruments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considering the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specific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counterparties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rating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convexity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volatility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individual exposures. </a:t>
            </a:r>
            <a:endParaRPr lang="en-US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nvestment funds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 a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moderate 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5.7% loss in a high transition risk scenario</a:t>
            </a:r>
          </a:p>
          <a:p>
            <a:pPr marL="648000" indent="-2880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Risk distribution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is significantly 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left-skewed; worst 1% funds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suffer an average 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loss of -21.3%.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Equities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worst performers (-12.7%),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 by 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bonds (-5.6%)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bonds (-4.8%)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8000" lvl="1" indent="-288000" algn="just" eaLnBrk="1" hangingPunct="1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Substantial </a:t>
            </a: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variability across the financial instruments 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in each asset class:</a:t>
            </a:r>
          </a:p>
          <a:p>
            <a:pPr marL="1048050" lvl="2" indent="-288000" algn="just" eaLnBrk="1" hangingPunct="1">
              <a:spcBef>
                <a:spcPct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1% worst  equities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-70.9% 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average loss  </a:t>
            </a:r>
          </a:p>
          <a:p>
            <a:pPr marL="1048050" lvl="2" indent="-288000" algn="just" eaLnBrk="1" hangingPunct="1">
              <a:spcBef>
                <a:spcPct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1% worst  corporate bonds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: -</a:t>
            </a: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37.2% 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average loss</a:t>
            </a:r>
          </a:p>
          <a:p>
            <a:pPr marL="1048050" lvl="2" indent="-288000" algn="just" eaLnBrk="1" hangingPunct="1">
              <a:spcBef>
                <a:spcPct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1% worst  sovereign debt: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-31.0% 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average loss</a:t>
            </a:r>
          </a:p>
          <a:p>
            <a:pPr marL="1048050" lvl="2" indent="-288000" algn="just" eaLnBrk="1" hangingPunct="1">
              <a:spcBef>
                <a:spcPct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1% worst  other funds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-22.2% </a:t>
            </a:r>
            <a:r>
              <a:rPr lang="en-US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average loss</a:t>
            </a:r>
            <a:endParaRPr lang="en-US" sz="1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ustainable funds less exposed to transition risk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better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the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Validates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choice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investments</a:t>
            </a:r>
            <a:endParaRPr lang="en-US" sz="13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 funds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transition risk than EU counterparts.</a:t>
            </a:r>
            <a:r>
              <a:rPr lang="en-US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13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7607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refinements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44F57-7607-2DB9-08CC-6AB3155D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93776"/>
            <a:ext cx="8059581" cy="4824536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3 emissions: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nclusion of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3 emissions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further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the discrimination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portfolios, economic sectors and individual counterparties. </a:t>
            </a:r>
            <a:endParaRPr lang="en-US" sz="13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290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 and quality issues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reporting of scope 3 emissions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hinder their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systematic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spcAft>
                <a:spcPts val="900"/>
              </a:spcAft>
              <a:buFont typeface="+mj-lt"/>
              <a:buAutoNum type="arabicPeriod" startAt="2"/>
            </a:pP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risk vs physical risk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Relation between transition costs and future physical risk</a:t>
            </a:r>
          </a:p>
          <a:p>
            <a:pPr marL="70290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climate transition will generate substantial costs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these risks should be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weighed against the benefits of limiting global warming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 positions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Although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panish funds make limited use of derivatives,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quantifying the risk exposure through derivatives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(which affect both market and counterparty risk)  improve the risk assessment.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ook-through in other funds: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Increase granularity and discrimination</a:t>
            </a:r>
          </a:p>
          <a:p>
            <a:pPr marL="70290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articularly relevant in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interconnection analyses</a:t>
            </a:r>
            <a:endParaRPr lang="es-ES" sz="1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900"/>
              </a:spcAft>
              <a:buFont typeface="+mj-lt"/>
              <a:buAutoNum type="arabicPeriod" startAt="5"/>
            </a:pP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other effects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Analysis consider direct, first-round effects of the climate transition. </a:t>
            </a:r>
          </a:p>
          <a:p>
            <a:pPr marL="648000" indent="-28800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Amplifying factors like the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fund-flow relation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impact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 contagion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other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system-wide drivers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could trigger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loops and non-linear effects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significantly increase the final loss.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8000" indent="-28800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fees, depositary fees and other expenses 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not included in the calculation as they are not related to the climate transition. </a:t>
            </a:r>
          </a:p>
          <a:p>
            <a:pPr marL="648000" indent="-28800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 behavior of fund managers</a:t>
            </a:r>
            <a:r>
              <a:rPr lang="en-US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response to transition risk could also increase or reduce the MtM loss.</a:t>
            </a:r>
            <a:endParaRPr lang="es-ES" sz="1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14</a:t>
            </a:fld>
            <a:endParaRPr lang="en-US" alt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08310B-79E9-AD1A-51B5-3DFA37679868}"/>
              </a:ext>
            </a:extLst>
          </p:cNvPr>
          <p:cNvSpPr txBox="1"/>
          <p:nvPr/>
        </p:nvSpPr>
        <p:spPr>
          <a:xfrm>
            <a:off x="899592" y="1496515"/>
            <a:ext cx="1440160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3 emissions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50F474-192F-6A13-18A6-A4E8BBD18F59}"/>
              </a:ext>
            </a:extLst>
          </p:cNvPr>
          <p:cNvSpPr txBox="1"/>
          <p:nvPr/>
        </p:nvSpPr>
        <p:spPr>
          <a:xfrm>
            <a:off x="909262" y="2421420"/>
            <a:ext cx="2112086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risk vs physical risk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6C1039-803A-76C2-800E-C7BD7D7AA6AA}"/>
              </a:ext>
            </a:extLst>
          </p:cNvPr>
          <p:cNvSpPr txBox="1"/>
          <p:nvPr/>
        </p:nvSpPr>
        <p:spPr>
          <a:xfrm>
            <a:off x="909262" y="3299722"/>
            <a:ext cx="1419889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 positions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2CD2DC-3134-1830-BF57-34A05EFB514B}"/>
              </a:ext>
            </a:extLst>
          </p:cNvPr>
          <p:cNvSpPr txBox="1"/>
          <p:nvPr/>
        </p:nvSpPr>
        <p:spPr>
          <a:xfrm>
            <a:off x="899592" y="3930715"/>
            <a:ext cx="2006553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ook-through in other funds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8F2D0B-58A9-B841-0167-5A573EACB1C0}"/>
              </a:ext>
            </a:extLst>
          </p:cNvPr>
          <p:cNvSpPr txBox="1"/>
          <p:nvPr/>
        </p:nvSpPr>
        <p:spPr>
          <a:xfrm>
            <a:off x="899592" y="4586379"/>
            <a:ext cx="1522767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other effects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Appendix: Shocks in equity prices and corporate bond spreads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15</a:t>
            </a:fld>
            <a:endParaRPr lang="en-US" alt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724FB8-C759-C1F3-849B-5C7EFB3D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51" y="1388077"/>
            <a:ext cx="5227340" cy="49784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BA715A-ABF7-DB61-39E3-2BF960321CA8}"/>
              </a:ext>
            </a:extLst>
          </p:cNvPr>
          <p:cNvSpPr txBox="1"/>
          <p:nvPr/>
        </p:nvSpPr>
        <p:spPr>
          <a:xfrm>
            <a:off x="5638892" y="1453311"/>
            <a:ext cx="30935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s-ES" sz="1200" b="1" u="sng" dirty="0">
                <a:sym typeface="Wingdings" panose="05000000000000000000" pitchFamily="2" charset="2"/>
              </a:rPr>
              <a:t>NFGS delayed transition scenario </a:t>
            </a:r>
          </a:p>
          <a:p>
            <a:endParaRPr lang="en-US" sz="1150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Climate policies not introduced until 2030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Abrupt/disorderly implementation required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 limit global warming.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Rapid increase in carbon prices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generates geographical and sectoral shocks which affect the economy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Macroeconomic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projections obtained from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NiGEM and REMING-MagPIE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23 sectoral shocks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calculated by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ESRB/ECB.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15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Concentrate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impact in asset prices over a 3-year period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(2030-33)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Used in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2022 EIOPA and ECB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climate stress test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11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sz="1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91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Appendix: Shocks in sovereign debt yields 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16</a:t>
            </a:fld>
            <a:endParaRPr lang="en-US" alt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28FB5C-FF7C-51E6-B1C3-E22426D9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412776"/>
            <a:ext cx="3220769" cy="4797152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3FB0490-DED6-F0E1-2824-E1617976B33E}"/>
              </a:ext>
            </a:extLst>
          </p:cNvPr>
          <p:cNvSpPr txBox="1"/>
          <p:nvPr/>
        </p:nvSpPr>
        <p:spPr>
          <a:xfrm>
            <a:off x="4024601" y="1397334"/>
            <a:ext cx="4662199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s-ES" sz="1200" b="1" u="sng" dirty="0">
                <a:sym typeface="Wingdings" panose="05000000000000000000" pitchFamily="2" charset="2"/>
              </a:rPr>
              <a:t>35 countries and 10 maturities</a:t>
            </a:r>
          </a:p>
          <a:p>
            <a:endParaRPr lang="en-US" altLang="es-ES" sz="1200" u="sng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Climate policies not introduced until 2030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Abrupt/disorderly implementation required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 limit global warming.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Rapid increase in carbon prices: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Generates geographical and sectoral shocks which affect the overall  economy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Macroeconomic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projections obtained from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NiGEM and REMING-MagPIE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1316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Appendix: ISIN-level shocks for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quities</a:t>
            </a:r>
            <a:endParaRPr lang="en-US" sz="2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17</a:t>
            </a:fld>
            <a:endParaRPr lang="en-US" alt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388" y="1484784"/>
                <a:ext cx="8395084" cy="4652987"/>
              </a:xfrm>
            </p:spPr>
            <p:txBody>
              <a:bodyPr/>
              <a:lstStyle/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Equity shocks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considers both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climate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vulnerability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financial risk 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Climate vulnerability  obtained from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 sector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intensity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counterparties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First, we obtain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intensity multiplier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s-ES" sz="1500" dirty="0">
                    <a:solidFill>
                      <a:schemeClr val="bg1"/>
                    </a:solidFill>
                  </a:rPr>
                  <a:t>ASASA             </a:t>
                </a:r>
                <a:r>
                  <a:rPr lang="es-ES" sz="1500" dirty="0"/>
                  <a:t>            </a:t>
                </a:r>
                <a:r>
                  <a:rPr lang="es-ES" sz="15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quantile that issuer of i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occupies in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distribution of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sector j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s-ES" sz="1500" dirty="0">
                            <a:sym typeface="Wingdings" panose="05000000000000000000" pitchFamily="2" charset="2"/>
                          </a:rPr>
                          <m:t></m:t>
                        </m:r>
                        <m:r>
                          <a:rPr lang="es-ES" sz="15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5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ranges from 0 to 2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discriminating among firms in each economic sector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Next,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market risk multiplier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en-US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s-ES" sz="15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s-ES" sz="1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ES" sz="15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5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atio of the volatility of each exposure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compared with sectoral volatility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1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s-E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loss of value in equity position i, j is obtained as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5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ΔEQ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</m:sSubSup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Sup>
                      <m:sSubSup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sSubSup>
                      <m:sSubSup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𝐸𝑄</m:t>
                        </m:r>
                      </m:sup>
                    </m:sSubSup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5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𝐸𝑄</m:t>
                        </m:r>
                      </m:sup>
                    </m:sSubSup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(k)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represents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equity loss in sector j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transition scenario k.</a:t>
                </a:r>
                <a:endParaRPr lang="es-E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388" y="1484784"/>
                <a:ext cx="8395084" cy="4652987"/>
              </a:xfrm>
              <a:blipFill>
                <a:blip r:embed="rId2"/>
                <a:stretch>
                  <a:fillRect l="-290" t="-393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/>
              <p:nvPr/>
            </p:nvSpPr>
            <p:spPr>
              <a:xfrm>
                <a:off x="827584" y="2812950"/>
                <a:ext cx="1440160" cy="35945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𝑪𝑰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12950"/>
                <a:ext cx="1440160" cy="359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/>
              <p:nvPr/>
            </p:nvSpPr>
            <p:spPr>
              <a:xfrm>
                <a:off x="842492" y="3918911"/>
                <a:ext cx="864096" cy="570221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1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92" y="3918911"/>
                <a:ext cx="864096" cy="570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5795E24-ACA1-3275-F8A0-6109CFB0F298}"/>
                  </a:ext>
                </a:extLst>
              </p:cNvPr>
              <p:cNvSpPr txBox="1"/>
              <p:nvPr/>
            </p:nvSpPr>
            <p:spPr>
              <a:xfrm>
                <a:off x="827584" y="5029810"/>
                <a:ext cx="2484562" cy="411651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𝑬𝑸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  <m:sup/>
                      </m:sSubSup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sSubSup>
                        <m:sSubSup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𝑬𝑸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4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5795E24-ACA1-3275-F8A0-6109CFB0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29810"/>
                <a:ext cx="2484562" cy="4116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58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Appendix: ISIN-level shocks for corporate bonds </a:t>
            </a:r>
            <a:endParaRPr lang="en-US" sz="2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18</a:t>
            </a:fld>
            <a:endParaRPr lang="en-US" alt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2165" y="1484784"/>
                <a:ext cx="8611108" cy="5068416"/>
              </a:xfrm>
            </p:spPr>
            <p:txBody>
              <a:bodyPr/>
              <a:lstStyle/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Corporate bond shocks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considers both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climate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vulnerability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financial risk 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Climate vulnerability  obtained from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 sector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intensity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counterparties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First, we obtain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intensity multiplier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s-ES" sz="1500" dirty="0">
                    <a:solidFill>
                      <a:schemeClr val="bg1"/>
                    </a:solidFill>
                  </a:rPr>
                  <a:t>ASASA             </a:t>
                </a:r>
                <a:r>
                  <a:rPr lang="es-ES" sz="1500" dirty="0"/>
                  <a:t>            </a:t>
                </a:r>
                <a:r>
                  <a:rPr lang="es-ES" sz="15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quantile that obligor of i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occupies in the Carbon distribution of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sector j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s-ES" sz="1500" dirty="0">
                            <a:sym typeface="Wingdings" panose="05000000000000000000" pitchFamily="2" charset="2"/>
                          </a:rPr>
                          <m:t></m:t>
                        </m:r>
                        <m:r>
                          <a:rPr lang="es-ES" sz="15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5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ranges from 0 to 2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discriminating among firms in each economic sector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Next, the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credit r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isk multiplier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𝐶𝑄𝑆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s-ES" dirty="0"/>
              </a:p>
              <a:p>
                <a:pPr marL="0" indent="0" algn="just">
                  <a:lnSpc>
                    <a:spcPct val="107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s-ES" sz="15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                                </a:t>
                </a:r>
                <a:r>
                  <a:rPr lang="en-US" sz="15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atio of CQS of each exposure </a:t>
                </a:r>
                <a:r>
                  <a:rPr lang="en-US" sz="15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compared with sectoral CQS</a:t>
                </a:r>
                <a:endParaRPr lang="es-E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18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Change in credit spread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corporate bond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i, j is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5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𝐸𝑄</m:t>
                        </m:r>
                      </m:sup>
                    </m:sSubSup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(k)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represents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equity loss in sector j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transition scenario k.</a:t>
                </a: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15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Loss of value</a:t>
                </a:r>
                <a:r>
                  <a:rPr lang="en-US" sz="15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for each corporate bond obtained as:</a:t>
                </a:r>
                <a:endParaRPr lang="es-ES" sz="15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 the credit spread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duration and the convexity 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bond i</a:t>
                </a:r>
                <a:endParaRPr lang="es-E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165" y="1484784"/>
                <a:ext cx="8611108" cy="5068416"/>
              </a:xfrm>
              <a:blipFill>
                <a:blip r:embed="rId2"/>
                <a:stretch>
                  <a:fillRect l="-354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/>
              <p:nvPr/>
            </p:nvSpPr>
            <p:spPr>
              <a:xfrm>
                <a:off x="827584" y="2812950"/>
                <a:ext cx="1440160" cy="35945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s-E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𝑪𝑰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12950"/>
                <a:ext cx="1440160" cy="359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/>
              <p:nvPr/>
            </p:nvSpPr>
            <p:spPr>
              <a:xfrm>
                <a:off x="871042" y="3902700"/>
                <a:ext cx="1353244" cy="61196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𝑪𝑸𝑺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𝑪𝑸𝑺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𝑪𝑸𝑺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42" y="3902700"/>
                <a:ext cx="1353244" cy="611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5795E24-ACA1-3275-F8A0-6109CFB0F298}"/>
                  </a:ext>
                </a:extLst>
              </p:cNvPr>
              <p:cNvSpPr txBox="1"/>
              <p:nvPr/>
            </p:nvSpPr>
            <p:spPr>
              <a:xfrm>
                <a:off x="5149044" y="4653136"/>
                <a:ext cx="2808312" cy="410369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𝑪𝑸𝑺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r>
                            <a:rPr lang="en-US" sz="15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sup>
                      </m:sSubSup>
                      <m:r>
                        <a:rPr lang="en-US" sz="15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5795E24-ACA1-3275-F8A0-6109CFB0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44" y="4653136"/>
                <a:ext cx="2808312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0EB1C8-FD64-3CAB-8DA8-04317016ED33}"/>
                  </a:ext>
                </a:extLst>
              </p:cNvPr>
              <p:cNvSpPr txBox="1"/>
              <p:nvPr/>
            </p:nvSpPr>
            <p:spPr>
              <a:xfrm>
                <a:off x="4788024" y="5589240"/>
                <a:ext cx="3930588" cy="40248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  <m:sub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45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  <m:sub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sSub>
                        <m:sSub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𝑺𝑫</m:t>
                          </m:r>
                        </m:e>
                        <m:sub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5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45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  <m:sub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145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5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  <m:sup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s-ES" sz="14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45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50" b="1"/>
                        <m:t>  </m:t>
                      </m:r>
                    </m:oMath>
                  </m:oMathPara>
                </a14:m>
                <a:endParaRPr lang="es-ES" sz="1450" b="1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0EB1C8-FD64-3CAB-8DA8-04317016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89240"/>
                <a:ext cx="3930588" cy="4024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9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Appendix: ISIN-level shocks for sovereign debt  </a:t>
            </a:r>
            <a:endParaRPr lang="en-US" sz="2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19</a:t>
            </a:fld>
            <a:endParaRPr lang="en-US" alt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388" y="1484784"/>
                <a:ext cx="8395084" cy="5068416"/>
              </a:xfrm>
            </p:spPr>
            <p:txBody>
              <a:bodyPr/>
              <a:lstStyle/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Sovereign debt shocks are separately estimated for each country</a:t>
                </a:r>
                <a:endParaRPr lang="en-US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countries included in transition pathway k: 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countries that are not included,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obtain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intensity multiplier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ES" sz="15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s-ES" sz="1500" dirty="0">
                    <a:solidFill>
                      <a:schemeClr val="bg1"/>
                    </a:solidFill>
                  </a:rPr>
                  <a:t>ASASA             </a:t>
                </a:r>
                <a:r>
                  <a:rPr lang="es-ES" sz="1500" dirty="0"/>
                  <a:t>            </a:t>
                </a:r>
                <a:r>
                  <a:rPr lang="es-ES" sz="15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/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𝐺𝐵</m:t>
                        </m:r>
                      </m:sup>
                    </m:sSubSup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quantile that county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occupies in the sovereign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distribution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s-ES" sz="1500" dirty="0">
                            <a:sym typeface="Wingdings" panose="05000000000000000000" pitchFamily="2" charset="2"/>
                          </a:rPr>
                          <m:t></m:t>
                        </m:r>
                        <m:r>
                          <a:rPr lang="es-ES" sz="15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5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ranges from 0 to 2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discriminating among sovereign countries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Next, the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credit r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isk multiplier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𝐶𝑄𝑆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s-ES" dirty="0"/>
              </a:p>
              <a:p>
                <a:pPr marL="0" indent="0" algn="just">
                  <a:lnSpc>
                    <a:spcPct val="107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s-ES" sz="15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                                </a:t>
                </a:r>
                <a:r>
                  <a:rPr lang="en-US" sz="15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atio of CQS of each exposure </a:t>
                </a:r>
                <a:r>
                  <a:rPr lang="en-US" sz="15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compared with average sovereign CQS</a:t>
                </a:r>
                <a:endParaRPr lang="es-E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18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Change in yield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sovereign bond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i, j is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represents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yield change in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sovereign debt of maturity T.</a:t>
                </a: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15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Loss of value</a:t>
                </a:r>
                <a:r>
                  <a:rPr lang="en-US" sz="15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for each sovereign bond:</a:t>
                </a:r>
                <a:endParaRPr lang="es-ES" sz="15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 the credit spread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duration and the convexity 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bond i</a:t>
                </a:r>
                <a:endParaRPr lang="es-E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388" y="1484784"/>
                <a:ext cx="8395084" cy="5068416"/>
              </a:xfrm>
              <a:blipFill>
                <a:blip r:embed="rId2"/>
                <a:stretch>
                  <a:fillRect l="-363" t="-361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/>
              <p:nvPr/>
            </p:nvSpPr>
            <p:spPr>
              <a:xfrm>
                <a:off x="820466" y="2852936"/>
                <a:ext cx="1591294" cy="35426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3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3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3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/>
                        <m:sup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𝑮𝑩</m:t>
                          </m:r>
                        </m:sup>
                      </m:sSubSup>
                      <m:r>
                        <a:rPr lang="en-US" sz="13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13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3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3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300" b="1"/>
                        <m:t> </m:t>
                      </m:r>
                    </m:oMath>
                  </m:oMathPara>
                </a14:m>
                <a:endParaRPr lang="es-ES" sz="13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66" y="2852936"/>
                <a:ext cx="1591294" cy="354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/>
              <p:nvPr/>
            </p:nvSpPr>
            <p:spPr>
              <a:xfrm>
                <a:off x="871042" y="3902700"/>
                <a:ext cx="1396702" cy="5850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𝑪𝑸𝑺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𝑪𝑸𝑺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𝑪𝑸𝑺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42" y="3902700"/>
                <a:ext cx="1396702" cy="585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5795E24-ACA1-3275-F8A0-6109CFB0F298}"/>
                  </a:ext>
                </a:extLst>
              </p:cNvPr>
              <p:cNvSpPr txBox="1"/>
              <p:nvPr/>
            </p:nvSpPr>
            <p:spPr>
              <a:xfrm>
                <a:off x="4067944" y="4618435"/>
                <a:ext cx="3095364" cy="40376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500" b="1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𝑪𝑸𝑺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500" b="1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US" sz="15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5795E24-ACA1-3275-F8A0-6109CFB0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18435"/>
                <a:ext cx="3095364" cy="403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0EB1C8-FD64-3CAB-8DA8-04317016ED33}"/>
                  </a:ext>
                </a:extLst>
              </p:cNvPr>
              <p:cNvSpPr txBox="1"/>
              <p:nvPr/>
            </p:nvSpPr>
            <p:spPr>
              <a:xfrm>
                <a:off x="3923928" y="5445224"/>
                <a:ext cx="3930588" cy="403059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𝑮𝑩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</m:sSubSup>
                      <m:r>
                        <a:rPr lang="en-US" sz="1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𝟓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sSub>
                        <m:sSub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s-ES" sz="1500" b="1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0EB1C8-FD64-3CAB-8DA8-04317016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445224"/>
                <a:ext cx="3930588" cy="403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078A273-673C-34EA-12D4-3360C80ED62D}"/>
                  </a:ext>
                </a:extLst>
              </p:cNvPr>
              <p:cNvSpPr txBox="1"/>
              <p:nvPr/>
            </p:nvSpPr>
            <p:spPr>
              <a:xfrm>
                <a:off x="4607719" y="1899629"/>
                <a:ext cx="3365216" cy="341119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𝑮𝑩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200" b="1" i="1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sSubSup>
                        <m:sSubSup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</m:sSubSup>
                      <m:r>
                        <a:rPr lang="en-US" sz="12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2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sSub>
                        <m:sSubPr>
                          <m:ctrlPr>
                            <a:rPr lang="es-E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1"/>
                        <m:t> </m:t>
                      </m:r>
                    </m:oMath>
                  </m:oMathPara>
                </a14:m>
                <a:endParaRPr lang="es-ES" sz="1200" b="1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078A273-673C-34EA-12D4-3360C80ED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19" y="1899629"/>
                <a:ext cx="3365216" cy="3411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6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 Rectángulo redondeado">
            <a:extLst>
              <a:ext uri="{FF2B5EF4-FFF2-40B4-BE49-F238E27FC236}">
                <a16:creationId xmlns:a16="http://schemas.microsoft.com/office/drawing/2014/main" id="{DAA237CE-7DC8-69D1-2ACC-9895F0FEB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4" y="5303907"/>
            <a:ext cx="8207376" cy="891384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38100" algn="ctr">
            <a:solidFill>
              <a:schemeClr val="tx2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 wrap="none" lIns="46800" tIns="43200" rIns="46800" bIns="43200" anchor="ctr"/>
          <a:lstStyle>
            <a:lvl1pPr defTabSz="76200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defTabSz="762000">
              <a:defRPr sz="3200" b="1">
                <a:solidFill>
                  <a:srgbClr val="003366"/>
                </a:solidFill>
                <a:latin typeface="Arial" charset="0"/>
              </a:defRPr>
            </a:lvl2pPr>
            <a:lvl3pPr marL="11430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3pPr>
            <a:lvl4pPr marL="16002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4pPr>
            <a:lvl5pPr marL="20574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s-ES" sz="1400">
                <a:sym typeface="Wingdings" panose="05000000000000000000" pitchFamily="2" charset="2"/>
              </a:rPr>
              <a:t>      </a:t>
            </a:r>
            <a:endParaRPr lang="en-US" altLang="es-ES" sz="1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and Global Warming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44F57-7607-2DB9-08CC-6AB3155D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0" y="1469666"/>
            <a:ext cx="8059581" cy="391866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Ecology: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of the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living organisms, including humans, and their physical environment. </a:t>
            </a:r>
          </a:p>
          <a:p>
            <a:pPr marL="648000" indent="-288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Our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living standard has notably increased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 the last centuries (industrialization, infrastructure  technology, social care, economic growth, etc. )</a:t>
            </a:r>
          </a:p>
          <a:p>
            <a:pPr marL="648000" indent="-288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But we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in a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finite planet with limited resources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very special conditions…) </a:t>
            </a:r>
          </a:p>
          <a:p>
            <a:pPr marL="648000" indent="-288000" algn="just" eaLnBrk="1" hangingPunct="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Pursuing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infinite growth in a finite planet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is bound to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generate clashes</a:t>
            </a:r>
          </a:p>
          <a:p>
            <a:pPr algn="just" eaLnBrk="1" hangingPunct="1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instability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bound to appear:</a:t>
            </a:r>
          </a:p>
          <a:p>
            <a:pPr marL="648000" lvl="1" indent="-288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Limited natural resources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: raw materials, food) </a:t>
            </a:r>
          </a:p>
          <a:p>
            <a:pPr marL="648000" lvl="1" indent="-288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Limited energy sources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: fossil fuels, nuclear fusion)</a:t>
            </a:r>
          </a:p>
          <a:p>
            <a:pPr marL="648000" lvl="1" indent="-288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Risk of crossing planetary boundaries </a:t>
            </a:r>
            <a:r>
              <a:rPr lang="en-US" sz="1300" dirty="0">
                <a:latin typeface="Calibri" panose="020F0502020204030204" pitchFamily="34" charset="0"/>
                <a:cs typeface="Times New Roman" panose="02020603050405020304" pitchFamily="18" charset="0"/>
              </a:rPr>
              <a:t>(i.e.: climate change, loss of biodiversity, ocean acidification) </a:t>
            </a:r>
          </a:p>
          <a:p>
            <a:pPr marL="648000" lvl="1" indent="-288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¿Should we pursue </a:t>
            </a: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continuous GDP / population growth in a finite planet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48000" lvl="1" indent="-288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Social, geographical, ethical and intergenerational conflicts embedded in these questions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2</a:t>
            </a:fld>
            <a:endParaRPr lang="en-US" alt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5B4D64-A068-E7E1-42CB-8E27D0E99D74}"/>
              </a:ext>
            </a:extLst>
          </p:cNvPr>
          <p:cNvSpPr txBox="1"/>
          <p:nvPr/>
        </p:nvSpPr>
        <p:spPr>
          <a:xfrm>
            <a:off x="659962" y="5318712"/>
            <a:ext cx="79638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US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many uncertainties</a:t>
            </a:r>
            <a:r>
              <a:rPr lang="en-US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: we live in a </a:t>
            </a:r>
            <a:r>
              <a:rPr lang="en-US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complex system </a:t>
            </a:r>
            <a:r>
              <a:rPr lang="en-US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that is not fully understood.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But given a possibility of </a:t>
            </a:r>
            <a:r>
              <a:rPr lang="en-US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tipping points </a:t>
            </a:r>
            <a:r>
              <a:rPr lang="en-US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and potential </a:t>
            </a:r>
            <a:r>
              <a:rPr lang="en-US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catastrophic events</a:t>
            </a:r>
            <a:r>
              <a:rPr lang="en-US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, the risks should be at least considered (vs don’t look up?)</a:t>
            </a:r>
            <a:endParaRPr lang="en-US" sz="15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07DFEF-812F-E744-DE78-6E757C75971D}"/>
              </a:ext>
            </a:extLst>
          </p:cNvPr>
          <p:cNvSpPr/>
          <p:nvPr/>
        </p:nvSpPr>
        <p:spPr>
          <a:xfrm rot="20835895">
            <a:off x="5706061" y="3006229"/>
            <a:ext cx="2930324" cy="981807"/>
          </a:xfrm>
          <a:custGeom>
            <a:avLst/>
            <a:gdLst>
              <a:gd name="connsiteX0" fmla="*/ 0 w 2930324"/>
              <a:gd name="connsiteY0" fmla="*/ 0 h 981807"/>
              <a:gd name="connsiteX1" fmla="*/ 644671 w 2930324"/>
              <a:gd name="connsiteY1" fmla="*/ 0 h 981807"/>
              <a:gd name="connsiteX2" fmla="*/ 1260039 w 2930324"/>
              <a:gd name="connsiteY2" fmla="*/ 0 h 981807"/>
              <a:gd name="connsiteX3" fmla="*/ 1875407 w 2930324"/>
              <a:gd name="connsiteY3" fmla="*/ 0 h 981807"/>
              <a:gd name="connsiteX4" fmla="*/ 2373562 w 2930324"/>
              <a:gd name="connsiteY4" fmla="*/ 0 h 981807"/>
              <a:gd name="connsiteX5" fmla="*/ 2930324 w 2930324"/>
              <a:gd name="connsiteY5" fmla="*/ 0 h 981807"/>
              <a:gd name="connsiteX6" fmla="*/ 2930324 w 2930324"/>
              <a:gd name="connsiteY6" fmla="*/ 500722 h 981807"/>
              <a:gd name="connsiteX7" fmla="*/ 2930324 w 2930324"/>
              <a:gd name="connsiteY7" fmla="*/ 981807 h 981807"/>
              <a:gd name="connsiteX8" fmla="*/ 2344259 w 2930324"/>
              <a:gd name="connsiteY8" fmla="*/ 981807 h 981807"/>
              <a:gd name="connsiteX9" fmla="*/ 1846104 w 2930324"/>
              <a:gd name="connsiteY9" fmla="*/ 981807 h 981807"/>
              <a:gd name="connsiteX10" fmla="*/ 1347949 w 2930324"/>
              <a:gd name="connsiteY10" fmla="*/ 981807 h 981807"/>
              <a:gd name="connsiteX11" fmla="*/ 732581 w 2930324"/>
              <a:gd name="connsiteY11" fmla="*/ 981807 h 981807"/>
              <a:gd name="connsiteX12" fmla="*/ 0 w 2930324"/>
              <a:gd name="connsiteY12" fmla="*/ 981807 h 981807"/>
              <a:gd name="connsiteX13" fmla="*/ 0 w 2930324"/>
              <a:gd name="connsiteY13" fmla="*/ 471267 h 981807"/>
              <a:gd name="connsiteX14" fmla="*/ 0 w 2930324"/>
              <a:gd name="connsiteY14" fmla="*/ 0 h 98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0324" h="981807" fill="none" extrusionOk="0">
                <a:moveTo>
                  <a:pt x="0" y="0"/>
                </a:moveTo>
                <a:cubicBezTo>
                  <a:pt x="188580" y="-27224"/>
                  <a:pt x="448219" y="30766"/>
                  <a:pt x="644671" y="0"/>
                </a:cubicBezTo>
                <a:cubicBezTo>
                  <a:pt x="841123" y="-30766"/>
                  <a:pt x="1115863" y="45529"/>
                  <a:pt x="1260039" y="0"/>
                </a:cubicBezTo>
                <a:cubicBezTo>
                  <a:pt x="1404215" y="-45529"/>
                  <a:pt x="1676085" y="6612"/>
                  <a:pt x="1875407" y="0"/>
                </a:cubicBezTo>
                <a:cubicBezTo>
                  <a:pt x="2074729" y="-6612"/>
                  <a:pt x="2162420" y="28125"/>
                  <a:pt x="2373562" y="0"/>
                </a:cubicBezTo>
                <a:cubicBezTo>
                  <a:pt x="2584704" y="-28125"/>
                  <a:pt x="2727057" y="64445"/>
                  <a:pt x="2930324" y="0"/>
                </a:cubicBezTo>
                <a:cubicBezTo>
                  <a:pt x="2956948" y="239831"/>
                  <a:pt x="2889786" y="288036"/>
                  <a:pt x="2930324" y="500722"/>
                </a:cubicBezTo>
                <a:cubicBezTo>
                  <a:pt x="2970862" y="713408"/>
                  <a:pt x="2876813" y="879563"/>
                  <a:pt x="2930324" y="981807"/>
                </a:cubicBezTo>
                <a:cubicBezTo>
                  <a:pt x="2743632" y="991741"/>
                  <a:pt x="2603344" y="949306"/>
                  <a:pt x="2344259" y="981807"/>
                </a:cubicBezTo>
                <a:cubicBezTo>
                  <a:pt x="2085175" y="1014308"/>
                  <a:pt x="2085485" y="942443"/>
                  <a:pt x="1846104" y="981807"/>
                </a:cubicBezTo>
                <a:cubicBezTo>
                  <a:pt x="1606723" y="1021171"/>
                  <a:pt x="1590203" y="956450"/>
                  <a:pt x="1347949" y="981807"/>
                </a:cubicBezTo>
                <a:cubicBezTo>
                  <a:pt x="1105696" y="1007164"/>
                  <a:pt x="856986" y="936839"/>
                  <a:pt x="732581" y="981807"/>
                </a:cubicBezTo>
                <a:cubicBezTo>
                  <a:pt x="608176" y="1026775"/>
                  <a:pt x="193327" y="926665"/>
                  <a:pt x="0" y="981807"/>
                </a:cubicBezTo>
                <a:cubicBezTo>
                  <a:pt x="-55126" y="773987"/>
                  <a:pt x="39855" y="658311"/>
                  <a:pt x="0" y="471267"/>
                </a:cubicBezTo>
                <a:cubicBezTo>
                  <a:pt x="-39855" y="284223"/>
                  <a:pt x="40281" y="207905"/>
                  <a:pt x="0" y="0"/>
                </a:cubicBezTo>
                <a:close/>
              </a:path>
              <a:path w="2930324" h="981807" stroke="0" extrusionOk="0">
                <a:moveTo>
                  <a:pt x="0" y="0"/>
                </a:moveTo>
                <a:cubicBezTo>
                  <a:pt x="148885" y="-2037"/>
                  <a:pt x="441628" y="28068"/>
                  <a:pt x="556762" y="0"/>
                </a:cubicBezTo>
                <a:cubicBezTo>
                  <a:pt x="671896" y="-28068"/>
                  <a:pt x="952275" y="47967"/>
                  <a:pt x="1054917" y="0"/>
                </a:cubicBezTo>
                <a:cubicBezTo>
                  <a:pt x="1157559" y="-47967"/>
                  <a:pt x="1506850" y="71361"/>
                  <a:pt x="1699588" y="0"/>
                </a:cubicBezTo>
                <a:cubicBezTo>
                  <a:pt x="1892326" y="-71361"/>
                  <a:pt x="2044136" y="2"/>
                  <a:pt x="2256349" y="0"/>
                </a:cubicBezTo>
                <a:cubicBezTo>
                  <a:pt x="2468562" y="-2"/>
                  <a:pt x="2691488" y="39457"/>
                  <a:pt x="2930324" y="0"/>
                </a:cubicBezTo>
                <a:cubicBezTo>
                  <a:pt x="2974866" y="170788"/>
                  <a:pt x="2896875" y="291242"/>
                  <a:pt x="2930324" y="510540"/>
                </a:cubicBezTo>
                <a:cubicBezTo>
                  <a:pt x="2963773" y="729838"/>
                  <a:pt x="2886448" y="834911"/>
                  <a:pt x="2930324" y="981807"/>
                </a:cubicBezTo>
                <a:cubicBezTo>
                  <a:pt x="2701132" y="988089"/>
                  <a:pt x="2510660" y="950258"/>
                  <a:pt x="2344259" y="981807"/>
                </a:cubicBezTo>
                <a:cubicBezTo>
                  <a:pt x="2177859" y="1013356"/>
                  <a:pt x="2027936" y="960048"/>
                  <a:pt x="1846104" y="981807"/>
                </a:cubicBezTo>
                <a:cubicBezTo>
                  <a:pt x="1664273" y="1003566"/>
                  <a:pt x="1429756" y="976482"/>
                  <a:pt x="1260039" y="981807"/>
                </a:cubicBezTo>
                <a:cubicBezTo>
                  <a:pt x="1090322" y="987132"/>
                  <a:pt x="965614" y="948485"/>
                  <a:pt x="673975" y="981807"/>
                </a:cubicBezTo>
                <a:cubicBezTo>
                  <a:pt x="382336" y="1015129"/>
                  <a:pt x="254953" y="925229"/>
                  <a:pt x="0" y="981807"/>
                </a:cubicBezTo>
                <a:cubicBezTo>
                  <a:pt x="-47843" y="794528"/>
                  <a:pt x="5597" y="685165"/>
                  <a:pt x="0" y="471267"/>
                </a:cubicBezTo>
                <a:cubicBezTo>
                  <a:pt x="-5597" y="257369"/>
                  <a:pt x="30937" y="21645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  <a:alpha val="9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Use of limited resources</a:t>
            </a:r>
          </a:p>
          <a:p>
            <a:pPr algn="ctr"/>
            <a:r>
              <a:rPr lang="en-US" sz="19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  <a:alpha val="9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Valuation of alternatives</a:t>
            </a:r>
          </a:p>
          <a:p>
            <a:pPr algn="ctr">
              <a:spcBef>
                <a:spcPts val="0"/>
              </a:spcBef>
            </a:pPr>
            <a:r>
              <a:rPr lang="en-US" sz="16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  <a:alpha val="9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(Cost–benefit analysis)</a:t>
            </a:r>
            <a:endParaRPr lang="en-US" sz="20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  <a:alpha val="9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39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581-E371-AB38-C6C6-BB49C79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Appendix: ISIN-level shocks for other funds</a:t>
            </a:r>
            <a:endParaRPr lang="en-US" sz="2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85909-F912-806C-DB21-7F195DCC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5AA18B-B9ED-419A-A306-BA153E3B8C23}" type="slidenum">
              <a:rPr lang="en-US" altLang="es-ES" smtClean="0"/>
              <a:pPr>
                <a:defRPr/>
              </a:pPr>
              <a:t>20</a:t>
            </a:fld>
            <a:endParaRPr lang="en-US" alt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388" y="1484784"/>
                <a:ext cx="8395084" cy="5068416"/>
              </a:xfrm>
            </p:spPr>
            <p:txBody>
              <a:bodyPr/>
              <a:lstStyle/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funds shocks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considers both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climate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vulnerability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15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financial risk 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Climate vulnerability  obtained from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intensity and portfolio composition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First, we obtain the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intensity multiplier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s-ES" sz="1500" dirty="0">
                    <a:solidFill>
                      <a:schemeClr val="bg1"/>
                    </a:solidFill>
                  </a:rPr>
                  <a:t>ASASA             </a:t>
                </a:r>
                <a:r>
                  <a:rPr lang="es-ES" sz="1500" dirty="0"/>
                  <a:t>            </a:t>
                </a:r>
                <a:r>
                  <a:rPr lang="es-ES" sz="15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/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𝐼𝐹</m:t>
                        </m:r>
                      </m:sup>
                    </m:sSubSup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quantile that fund i </a:t>
                </a: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occupies in the fund sector 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distribution</a:t>
                </a:r>
              </a:p>
              <a:p>
                <a:pPr marL="0" indent="0"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s-ES" sz="1500" dirty="0">
                            <a:sym typeface="Wingdings" panose="05000000000000000000" pitchFamily="2" charset="2"/>
                          </a:rPr>
                          <m:t></m:t>
                        </m:r>
                        <m:r>
                          <a:rPr lang="es-ES" sz="15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5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ranges from 0 to 2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discriminating among funds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Next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change in value in fund i of investment style is obtained as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endParaRPr lang="es-ES" dirty="0"/>
              </a:p>
            </p:txBody>
          </p:sp>
        </mc:Choice>
        <mc:Fallback xmlns="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70ED889E-149D-A987-E03B-F2061FCD3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388" y="1484784"/>
                <a:ext cx="8395084" cy="5068416"/>
              </a:xfrm>
              <a:blipFill>
                <a:blip r:embed="rId2"/>
                <a:stretch>
                  <a:fillRect l="-290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/>
              <p:nvPr/>
            </p:nvSpPr>
            <p:spPr>
              <a:xfrm>
                <a:off x="827584" y="2812950"/>
                <a:ext cx="1512168" cy="37734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/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𝑰𝑭</m:t>
                          </m:r>
                        </m:sup>
                      </m:sSubSup>
                      <m:r>
                        <a:rPr lang="en-US" sz="15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5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725567-6F8C-E554-C28D-24E6D075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12950"/>
                <a:ext cx="1512168" cy="37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/>
              <p:nvPr/>
            </p:nvSpPr>
            <p:spPr>
              <a:xfrm>
                <a:off x="842864" y="3873966"/>
                <a:ext cx="5429150" cy="406971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𝑰𝑭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s-ES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𝑬𝑸</m:t>
                              </m:r>
                            </m:sup>
                          </m:sSubSup>
                          <m:acc>
                            <m:accPr>
                              <m:chr m:val="̅"/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𝑬𝑸</m:t>
                              </m:r>
                            </m:e>
                          </m:acc>
                          <m:d>
                            <m:dPr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sup>
                          </m:sSubSup>
                          <m:acc>
                            <m:accPr>
                              <m:chr m:val="̅"/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  <m:d>
                            <m:dPr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sup>
                          </m:sSubSup>
                          <m:acc>
                            <m:accPr>
                              <m:chr m:val="̅"/>
                              <m:ctrlPr>
                                <a:rPr lang="es-ES" sz="15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ES" sz="15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9EFC49-7B1A-5BB7-3927-BDD86623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4" y="3873966"/>
                <a:ext cx="5429150" cy="406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77431B1-A290-A066-C159-15D014098E1A}"/>
                  </a:ext>
                </a:extLst>
              </p:cNvPr>
              <p:cNvSpPr txBox="1"/>
              <p:nvPr/>
            </p:nvSpPr>
            <p:spPr>
              <a:xfrm>
                <a:off x="871228" y="4412916"/>
                <a:ext cx="3196716" cy="110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𝐸𝑄</m:t>
                        </m:r>
                      </m:sup>
                    </m:sSubSup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𝐶𝐵</m:t>
                        </m:r>
                      </m:sup>
                    </m:sSubSup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𝐺𝐵</m:t>
                        </m:r>
                      </m:sup>
                    </m:sSubSup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the share of the portfolio that each fund held in equities, corporate bonds and sovereign debt</a:t>
                </a:r>
                <a:endParaRPr lang="es-E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77431B1-A290-A066-C159-15D01409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8" y="4412916"/>
                <a:ext cx="3196716" cy="1103379"/>
              </a:xfrm>
              <a:prstGeom prst="rect">
                <a:avLst/>
              </a:prstGeom>
              <a:blipFill>
                <a:blip r:embed="rId5"/>
                <a:stretch>
                  <a:fillRect l="-763" r="-763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45F96DD-507A-21DF-226E-3F0980700EBF}"/>
                  </a:ext>
                </a:extLst>
              </p:cNvPr>
              <p:cNvSpPr txBox="1"/>
              <p:nvPr/>
            </p:nvSpPr>
            <p:spPr>
              <a:xfrm>
                <a:off x="886508" y="5579479"/>
                <a:ext cx="3124708" cy="785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ΔEQ</m:t>
                        </m:r>
                      </m:e>
                    </m:acc>
                    <m:d>
                      <m:d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ΔCB</m:t>
                        </m:r>
                      </m:e>
                    </m:acc>
                    <m:d>
                      <m:dPr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ΔGB</m:t>
                        </m:r>
                      </m:e>
                    </m:acc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the average change in value of equities, corporate bond and sovereign debt</a:t>
                </a:r>
                <a:endParaRPr lang="en-US" sz="15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45F96DD-507A-21DF-226E-3F0980700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08" y="5579479"/>
                <a:ext cx="3124708" cy="785343"/>
              </a:xfrm>
              <a:prstGeom prst="rect">
                <a:avLst/>
              </a:prstGeom>
              <a:blipFill>
                <a:blip r:embed="rId6"/>
                <a:stretch>
                  <a:fillRect l="-780" t="-775" r="-780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14B7234E-EE3B-3EDD-EA27-BF612AB9A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670" y="4493408"/>
            <a:ext cx="3944541" cy="17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3B8FFE-1146-4403-B60E-BCF292AE36BE}" type="slidenum">
              <a:rPr lang="en-US" altLang="es-ES" smtClean="0">
                <a:latin typeface="Arial" charset="0"/>
                <a:cs typeface="Arial" charset="0"/>
              </a:rPr>
              <a:pPr/>
              <a:t>3</a:t>
            </a:fld>
            <a:endParaRPr lang="en-US" altLang="es-ES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/>
              <a:t>Transition risk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12763" y="1313036"/>
            <a:ext cx="8064500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towards a low-carbon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economy might trigger a sudden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revaluation of financial assets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s-ES" sz="1500" dirty="0"/>
          </a:p>
          <a:p>
            <a:pPr marL="742950" lvl="1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in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investors’ preferences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technological disruptions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abrupt implementation of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policies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expected to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costs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carbon-intensive firms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decreasing the demand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their products</a:t>
            </a:r>
          </a:p>
          <a:p>
            <a:pPr marL="742950" lvl="1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awareness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disclosure of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environmental information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make investors to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or reject high-carbon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</a:p>
          <a:p>
            <a:pPr marL="742950" lvl="1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These changes could generate 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stranded assets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deteriorated credit quality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reduced firm valuations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higher financing costs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, leading to 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losses in the financial instruments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issued by transition-vulnerable firms. </a:t>
            </a:r>
          </a:p>
          <a:p>
            <a:pPr marL="342900" indent="-3429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institutions and investors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ownership and debt links to high-carbon firms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be also affected by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transition through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credit and market risk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portfolios.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24 Rectángulo redondeado">
            <a:extLst>
              <a:ext uri="{FF2B5EF4-FFF2-40B4-BE49-F238E27FC236}">
                <a16:creationId xmlns:a16="http://schemas.microsoft.com/office/drawing/2014/main" id="{2989FA52-2436-7713-F2A1-FD7903D6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5544964"/>
            <a:ext cx="8064500" cy="839787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38100" algn="ctr">
            <a:solidFill>
              <a:schemeClr val="tx2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 wrap="none" lIns="46800" tIns="43200" rIns="46800" bIns="43200" anchor="ctr"/>
          <a:lstStyle>
            <a:lvl1pPr defTabSz="76200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defTabSz="762000">
              <a:defRPr sz="3200" b="1">
                <a:solidFill>
                  <a:srgbClr val="003366"/>
                </a:solidFill>
                <a:latin typeface="Arial" charset="0"/>
              </a:defRPr>
            </a:lvl2pPr>
            <a:lvl3pPr marL="11430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3pPr>
            <a:lvl4pPr marL="16002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4pPr>
            <a:lvl5pPr marL="20574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s-ES" sz="1400" dirty="0">
                <a:sym typeface="Wingdings" panose="05000000000000000000" pitchFamily="2" charset="2"/>
              </a:rPr>
              <a:t>      </a:t>
            </a:r>
            <a:endParaRPr lang="en-US" alt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01C329-3057-D2AF-8399-D7AAE7AF0678}"/>
              </a:ext>
            </a:extLst>
          </p:cNvPr>
          <p:cNvSpPr txBox="1"/>
          <p:nvPr/>
        </p:nvSpPr>
        <p:spPr>
          <a:xfrm>
            <a:off x="800398" y="5624275"/>
            <a:ext cx="7776864" cy="63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risks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appropriately </a:t>
            </a: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weighted against the benefits of limiting global warming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analyze the costs and opportunities of the low-carbon transition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0F8BE6-D1A0-49F9-9970-70530C5362E0}" type="slidenum">
              <a:rPr lang="en-US" altLang="es-ES" smtClean="0">
                <a:latin typeface="Arial" charset="0"/>
                <a:cs typeface="Arial" charset="0"/>
              </a:rPr>
              <a:pPr/>
              <a:t>4</a:t>
            </a:fld>
            <a:endParaRPr lang="en-US" altLang="es-ES" dirty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/>
              <a:t>Measuring transition risk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4572000" y="518160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altLang="es-ES" dirty="0"/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altLang="es-ES" dirty="0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altLang="es-ES" dirty="0"/>
          </a:p>
        </p:txBody>
      </p:sp>
      <p:sp>
        <p:nvSpPr>
          <p:cNvPr id="7" name="Marcador de contenido 9">
            <a:extLst>
              <a:ext uri="{FF2B5EF4-FFF2-40B4-BE49-F238E27FC236}">
                <a16:creationId xmlns:a16="http://schemas.microsoft.com/office/drawing/2014/main" id="{87252B8B-CB7E-C9D9-4B95-A2BA624F99D2}"/>
              </a:ext>
            </a:extLst>
          </p:cNvPr>
          <p:cNvSpPr txBox="1">
            <a:spLocks/>
          </p:cNvSpPr>
          <p:nvPr/>
        </p:nvSpPr>
        <p:spPr>
          <a:xfrm>
            <a:off x="4511508" y="1403831"/>
            <a:ext cx="4166903" cy="4190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16000" algn="just" defTabSz="762000" rtl="0" eaLnBrk="0" fontAlgn="base" latinLnBrk="0" hangingPunc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develop 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comprehensive framework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measure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transition risk in investment portfolios </a:t>
            </a:r>
          </a:p>
          <a:p>
            <a:pPr marL="216000" marR="0" lvl="0" indent="-216000" algn="just" defTabSz="762000" rtl="0" eaLnBrk="0" fontAlgn="base" latinLnBrk="0" hangingPunc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approach considers both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and financial risk metrics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measure transition risk.  </a:t>
            </a:r>
          </a:p>
          <a:p>
            <a:pPr marL="216000" marR="0" lvl="0" indent="-216000" algn="just" defTabSz="762000" rtl="0" eaLnBrk="0" fontAlgn="base" latinLnBrk="0" hangingPunc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granularity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enriched by considering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geographical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ISIN-level data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16000" marR="0" lvl="0" indent="-216000" algn="just" defTabSz="762000" rtl="0" eaLnBrk="0" fontAlgn="base" latinLnBrk="0" hangingPunc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consider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asset classes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1)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2)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bonds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3)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 debt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4)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funds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5)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6000" marR="0" lvl="0" indent="-216000" algn="just" defTabSz="762000" rtl="0" eaLnBrk="0" fontAlgn="base" latinLnBrk="0" hangingPunc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vulnerability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counterparties is derived from their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carbon intensity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sector</a:t>
            </a:r>
          </a:p>
          <a:p>
            <a:pPr marL="216000" marR="0" lvl="0" indent="-216000" algn="just" defTabSz="762000" rtl="0" eaLnBrk="0" fontAlgn="base" latinLnBrk="0" hangingPunc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and credit risk metrics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retrieved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each exposure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account for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varying degree of risk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different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instruments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asset classes</a:t>
            </a:r>
          </a:p>
        </p:txBody>
      </p:sp>
      <p:sp>
        <p:nvSpPr>
          <p:cNvPr id="9" name="24 Rectángulo redondeado">
            <a:extLst>
              <a:ext uri="{FF2B5EF4-FFF2-40B4-BE49-F238E27FC236}">
                <a16:creationId xmlns:a16="http://schemas.microsoft.com/office/drawing/2014/main" id="{D0C1B0AE-E226-6E05-3EE3-BE477C9D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0" y="5717782"/>
            <a:ext cx="8236961" cy="635029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9050" algn="ctr">
            <a:solidFill>
              <a:schemeClr val="tx2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46800" tIns="43200" rIns="46800" bIns="43200" anchor="ctr"/>
          <a:lstStyle>
            <a:lvl1pPr defTabSz="76200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defTabSz="762000">
              <a:defRPr sz="3200" b="1">
                <a:solidFill>
                  <a:srgbClr val="003366"/>
                </a:solidFill>
                <a:latin typeface="Arial" charset="0"/>
              </a:defRPr>
            </a:lvl2pPr>
            <a:lvl3pPr marL="11430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3pPr>
            <a:lvl4pPr marL="16002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4pPr>
            <a:lvl5pPr marL="20574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s-ES" sz="1400" dirty="0">
                <a:sym typeface="Wingdings" panose="05000000000000000000" pitchFamily="2" charset="2"/>
              </a:rPr>
              <a:t>      </a:t>
            </a:r>
            <a:endParaRPr lang="en-US" altLang="es-ES" sz="1400" dirty="0"/>
          </a:p>
        </p:txBody>
      </p:sp>
      <p:sp>
        <p:nvSpPr>
          <p:cNvPr id="8" name="Marcador de contenido 9">
            <a:extLst>
              <a:ext uri="{FF2B5EF4-FFF2-40B4-BE49-F238E27FC236}">
                <a16:creationId xmlns:a16="http://schemas.microsoft.com/office/drawing/2014/main" id="{29FE8BB1-D574-F180-BA94-233B7A0E8A8D}"/>
              </a:ext>
            </a:extLst>
          </p:cNvPr>
          <p:cNvSpPr txBox="1">
            <a:spLocks/>
          </p:cNvSpPr>
          <p:nvPr/>
        </p:nvSpPr>
        <p:spPr>
          <a:xfrm>
            <a:off x="487410" y="5717782"/>
            <a:ext cx="8169179" cy="6904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0" dirty="0"/>
              <a:t>This methodology allows us to </a:t>
            </a:r>
            <a:r>
              <a:rPr lang="en-US" sz="1200" dirty="0"/>
              <a:t>quantify the loss of value </a:t>
            </a:r>
            <a:r>
              <a:rPr lang="en-US" sz="1200" b="0" dirty="0"/>
              <a:t>that </a:t>
            </a:r>
            <a:r>
              <a:rPr lang="en-US" sz="1200" dirty="0"/>
              <a:t>each</a:t>
            </a:r>
            <a:r>
              <a:rPr lang="en-US" sz="1200" b="0" dirty="0"/>
              <a:t> individual </a:t>
            </a:r>
            <a:r>
              <a:rPr lang="en-US" sz="1200" dirty="0"/>
              <a:t>(ISIN-level) exposure</a:t>
            </a:r>
            <a:r>
              <a:rPr lang="en-US" sz="1200" b="0" dirty="0"/>
              <a:t>, </a:t>
            </a:r>
            <a:r>
              <a:rPr lang="en-US" sz="1200" dirty="0"/>
              <a:t>and hence the corresponding portfolio</a:t>
            </a:r>
            <a:r>
              <a:rPr lang="en-US" sz="1200" b="0" dirty="0"/>
              <a:t>, could suffer upon materialization of a </a:t>
            </a:r>
            <a:r>
              <a:rPr lang="en-US" sz="1200" dirty="0"/>
              <a:t>transition risk scenario</a:t>
            </a:r>
            <a:r>
              <a:rPr lang="en-US" sz="1200" b="0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5B4196-27C7-6E0D-99EA-521356B5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0" y="1403832"/>
            <a:ext cx="3880371" cy="4190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01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8FC98-D996-4FB6-8322-95BA674CB08F}" type="slidenum">
              <a:rPr lang="en-US" altLang="es-ES" smtClean="0">
                <a:latin typeface="Arial" charset="0"/>
                <a:cs typeface="Arial" charset="0"/>
              </a:rPr>
              <a:pPr/>
              <a:t>5</a:t>
            </a:fld>
            <a:endParaRPr lang="en-US" altLang="es-ES" dirty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/>
              <a:t>Data and metrics (1)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471027" y="1392352"/>
            <a:ext cx="3900363" cy="191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34290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s-ES" sz="1400" b="1" u="sng" dirty="0"/>
              <a:t>1 Portfolio composition: 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dirty="0"/>
              <a:t>Detailed (ISIN-level) composition of </a:t>
            </a:r>
            <a:r>
              <a:rPr lang="en-US" altLang="es-ES" sz="1200" b="1" dirty="0"/>
              <a:t>1629 IFs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dirty="0"/>
              <a:t> </a:t>
            </a:r>
            <a:r>
              <a:rPr lang="en-US" altLang="es-ES" sz="1200" b="1" dirty="0"/>
              <a:t>8</a:t>
            </a:r>
            <a:r>
              <a:rPr lang="en-US" sz="1200" b="1" dirty="0"/>
              <a:t>8,631</a:t>
            </a:r>
            <a:r>
              <a:rPr lang="en-US" sz="1200" dirty="0"/>
              <a:t> individual positions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Total AuM of </a:t>
            </a:r>
            <a:r>
              <a:rPr lang="en-US" sz="1200" b="1" dirty="0"/>
              <a:t>EUR 307.4 billion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Five asset classes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s-ES" sz="1300" dirty="0"/>
          </a:p>
        </p:txBody>
      </p:sp>
      <p:sp>
        <p:nvSpPr>
          <p:cNvPr id="33798" name="1 Rectángulo"/>
          <p:cNvSpPr>
            <a:spLocks noChangeArrowheads="1"/>
          </p:cNvSpPr>
          <p:nvPr/>
        </p:nvSpPr>
        <p:spPr bwMode="auto">
          <a:xfrm>
            <a:off x="496784" y="3013665"/>
            <a:ext cx="8150432" cy="36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s-ES" sz="1400" b="1" u="sng" dirty="0">
                <a:latin typeface="+mn-lt"/>
              </a:rPr>
              <a:t>2 Climate vulnerability</a:t>
            </a:r>
          </a:p>
          <a:p>
            <a:pPr marL="285750" indent="-285750" algn="just" eaLnBrk="1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200" b="1" dirty="0">
                <a:latin typeface="+mn-lt"/>
                <a:cs typeface="Times New Roman" panose="02020603050405020304" pitchFamily="18" charset="0"/>
              </a:rPr>
              <a:t>Raw carbon in                       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:   </a:t>
            </a:r>
            <a:r>
              <a:rPr lang="en-US" altLang="en-US" sz="1200" b="1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1200" b="1" u="sng" dirty="0">
                <a:latin typeface="+mn-lt"/>
                <a:cs typeface="Times New Roman" panose="02020603050405020304" pitchFamily="18" charset="0"/>
              </a:rPr>
              <a:t>firm level</a:t>
            </a:r>
            <a:r>
              <a:rPr lang="en-US" altLang="en-US" sz="1200" b="1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 Companies with high carbon footprint are expected to be more affected by the green transition. </a:t>
            </a:r>
          </a:p>
          <a:p>
            <a:pPr marL="612000" lvl="1" indent="-2160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latin typeface="+mn-lt"/>
                <a:cs typeface="Times New Roman" panose="02020603050405020304" pitchFamily="18" charset="0"/>
              </a:rPr>
              <a:t>Equity, corporate bonds and other funds: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Total scope 1 and scope 2 CO2-equivalent emissions in tones normalized by net sales/revenue</a:t>
            </a:r>
          </a:p>
          <a:p>
            <a:pPr marL="612000" lvl="1" indent="-216000" algn="just" eaLnBrk="1" hangingPunct="1">
              <a:spcBef>
                <a:spcPct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latin typeface="+mn-lt"/>
                <a:cs typeface="Times New Roman" panose="02020603050405020304" pitchFamily="18" charset="0"/>
              </a:rPr>
              <a:t>Sovereign debt: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Data retrieved as tC02e/GDP (and converted into tC02e/m$ for aggregate calculations). </a:t>
            </a:r>
          </a:p>
          <a:p>
            <a:pPr marL="285750" indent="-285750" algn="just" eaLnBrk="1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Economic sector</a:t>
            </a: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                          : </a:t>
            </a:r>
            <a:r>
              <a:rPr lang="en-US" altLang="en-US" sz="1200" b="1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1200" b="1" u="sng" dirty="0">
                <a:latin typeface="+mn-lt"/>
                <a:cs typeface="Times New Roman" panose="02020603050405020304" pitchFamily="18" charset="0"/>
              </a:rPr>
              <a:t>firm level</a:t>
            </a:r>
            <a:r>
              <a:rPr lang="en-US" altLang="en-US" sz="1200" b="1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Sector c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haracteristics 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impact the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costs and opportunities arising from the transition:</a:t>
            </a:r>
            <a:endParaRPr lang="en-US" sz="1200" dirty="0">
              <a:latin typeface="+mn-lt"/>
              <a:cs typeface="Times New Roman" panose="02020603050405020304" pitchFamily="18" charset="0"/>
            </a:endParaRPr>
          </a:p>
          <a:p>
            <a:pPr marL="612000" lvl="1" indent="-216000" algn="just" eaLnBrk="1" hangingPunct="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 economic segments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 NACEs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corporate debt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sovereign debt 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funds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(firm level):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Company-specific drivers like their product mix, energy sources or technological portfolio can alter their climate risk profile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1200" dirty="0">
              <a:latin typeface="+mn-lt"/>
            </a:endParaRP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C52156-8294-4E37-DE68-3718F3C51E16}"/>
              </a:ext>
            </a:extLst>
          </p:cNvPr>
          <p:cNvSpPr txBox="1"/>
          <p:nvPr/>
        </p:nvSpPr>
        <p:spPr>
          <a:xfrm>
            <a:off x="2305209" y="3473737"/>
            <a:ext cx="828092" cy="269241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tC02e/m$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BA0DF2-8354-35D7-F0EC-3B2DC633FF8B}"/>
              </a:ext>
            </a:extLst>
          </p:cNvPr>
          <p:cNvSpPr txBox="1"/>
          <p:nvPr/>
        </p:nvSpPr>
        <p:spPr>
          <a:xfrm>
            <a:off x="2403045" y="4927009"/>
            <a:ext cx="828092" cy="269241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NACE code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E8D22A-E77E-54CE-89F8-F9CC3C053DF7}"/>
              </a:ext>
            </a:extLst>
          </p:cNvPr>
          <p:cNvSpPr txBox="1"/>
          <p:nvPr/>
        </p:nvSpPr>
        <p:spPr>
          <a:xfrm>
            <a:off x="2817091" y="5861895"/>
            <a:ext cx="1034829" cy="26815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Quantile of CI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70E12E-E1E8-EEE4-F767-017B23336251}"/>
              </a:ext>
            </a:extLst>
          </p:cNvPr>
          <p:cNvSpPr txBox="1"/>
          <p:nvPr/>
        </p:nvSpPr>
        <p:spPr>
          <a:xfrm>
            <a:off x="750273" y="3473737"/>
            <a:ext cx="1301447" cy="26815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1" dirty="0">
                <a:latin typeface="+mn-lt"/>
                <a:cs typeface="Times New Roman" panose="02020603050405020304" pitchFamily="18" charset="0"/>
              </a:rPr>
              <a:t>Carbon intensity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DDCFF9-D1B5-51B4-99E7-0061C81791B6}"/>
              </a:ext>
            </a:extLst>
          </p:cNvPr>
          <p:cNvSpPr txBox="1"/>
          <p:nvPr/>
        </p:nvSpPr>
        <p:spPr>
          <a:xfrm>
            <a:off x="750273" y="4917164"/>
            <a:ext cx="1452018" cy="26815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Economic sector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49FDD1-29EE-9FBE-4C36-60A61053D107}"/>
              </a:ext>
            </a:extLst>
          </p:cNvPr>
          <p:cNvSpPr txBox="1"/>
          <p:nvPr/>
        </p:nvSpPr>
        <p:spPr>
          <a:xfrm>
            <a:off x="750273" y="5861895"/>
            <a:ext cx="1907131" cy="26815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Relative carbon intensity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A9AA00A-7F71-7283-FCBC-7D330062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520815"/>
            <a:ext cx="3578522" cy="15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4 Rectángulo redondeado">
            <a:extLst>
              <a:ext uri="{FF2B5EF4-FFF2-40B4-BE49-F238E27FC236}">
                <a16:creationId xmlns:a16="http://schemas.microsoft.com/office/drawing/2014/main" id="{ACF49E61-849B-8077-9982-ED98E884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53" y="5693146"/>
            <a:ext cx="8273462" cy="635029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9050" algn="ctr">
            <a:solidFill>
              <a:schemeClr val="tx2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 wrap="none" lIns="46800" tIns="43200" rIns="46800" bIns="43200" anchor="ctr"/>
          <a:lstStyle>
            <a:lvl1pPr defTabSz="76200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defTabSz="762000">
              <a:defRPr sz="3200" b="1">
                <a:solidFill>
                  <a:srgbClr val="003366"/>
                </a:solidFill>
                <a:latin typeface="Arial" charset="0"/>
              </a:defRPr>
            </a:lvl2pPr>
            <a:lvl3pPr marL="11430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3pPr>
            <a:lvl4pPr marL="16002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4pPr>
            <a:lvl5pPr marL="20574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s-ES" sz="1400" dirty="0">
                <a:sym typeface="Wingdings" panose="05000000000000000000" pitchFamily="2" charset="2"/>
              </a:rPr>
              <a:t>      </a:t>
            </a:r>
            <a:endParaRPr lang="en-US" altLang="es-ES" sz="1400" dirty="0"/>
          </a:p>
        </p:txBody>
      </p:sp>
      <p:sp>
        <p:nvSpPr>
          <p:cNvPr id="3379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8FC98-D996-4FB6-8322-95BA674CB08F}" type="slidenum">
              <a:rPr lang="en-US" altLang="es-ES" smtClean="0">
                <a:latin typeface="Arial" charset="0"/>
                <a:cs typeface="Arial" charset="0"/>
              </a:rPr>
              <a:pPr/>
              <a:t>6</a:t>
            </a:fld>
            <a:endParaRPr lang="en-US" altLang="es-ES" dirty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/>
              <a:t>Data and metrics (2)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85169" y="1423348"/>
            <a:ext cx="810163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34290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s-ES" sz="1400" b="1" u="sng" dirty="0"/>
              <a:t>3 Credit and market risk: 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MtM performance </a:t>
            </a:r>
            <a:r>
              <a:rPr lang="en-US" altLang="es-ES" sz="1200" dirty="0"/>
              <a:t>of financial instruments (even those issued by a given firm) will be typically different depending on the </a:t>
            </a:r>
            <a:r>
              <a:rPr lang="en-US" altLang="es-ES" sz="1200" b="1" dirty="0"/>
              <a:t>asset class considered </a:t>
            </a:r>
            <a:r>
              <a:rPr lang="en-US" altLang="es-ES" sz="1200" dirty="0"/>
              <a:t>and the </a:t>
            </a:r>
            <a:r>
              <a:rPr lang="en-US" altLang="es-ES" sz="1200" b="1" dirty="0"/>
              <a:t>risk characteristics of each individual exposure</a:t>
            </a:r>
            <a:r>
              <a:rPr lang="en-US" altLang="es-ES" sz="1200" dirty="0"/>
              <a:t>.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Credit risk (ISIN-level): </a:t>
            </a:r>
            <a:r>
              <a:rPr lang="en-US" altLang="es-ES" sz="1200" dirty="0"/>
              <a:t> Risk of loss can differ depending on                        ,  ,      ,              and        </a:t>
            </a:r>
            <a:r>
              <a:rPr lang="en-US" altLang="es-ES" sz="1200" dirty="0" err="1"/>
              <a:t>and</a:t>
            </a:r>
            <a:r>
              <a:rPr lang="en-US" altLang="es-ES" sz="1200" dirty="0"/>
              <a:t>           of each exposure. 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Market risk (ISIN-level):</a:t>
            </a:r>
            <a:r>
              <a:rPr lang="en-US" altLang="es-ES" sz="1200" dirty="0"/>
              <a:t> Risk of loss can differ depending on              of       each underlying.</a:t>
            </a: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144640-49FE-FD05-3BDE-5A585BC6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72" y="3116119"/>
            <a:ext cx="6552728" cy="2486027"/>
          </a:xfrm>
          <a:prstGeom prst="rect">
            <a:avLst/>
          </a:prstGeom>
        </p:spPr>
      </p:pic>
      <p:sp>
        <p:nvSpPr>
          <p:cNvPr id="9" name="Marcador de contenido 9">
            <a:extLst>
              <a:ext uri="{FF2B5EF4-FFF2-40B4-BE49-F238E27FC236}">
                <a16:creationId xmlns:a16="http://schemas.microsoft.com/office/drawing/2014/main" id="{9B636CDC-0F17-8B67-B695-43B48B3D50D0}"/>
              </a:ext>
            </a:extLst>
          </p:cNvPr>
          <p:cNvSpPr txBox="1">
            <a:spLocks/>
          </p:cNvSpPr>
          <p:nvPr/>
        </p:nvSpPr>
        <p:spPr>
          <a:xfrm>
            <a:off x="665411" y="5665423"/>
            <a:ext cx="7813178" cy="6904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/>
              <a:t>Credit and market risk metrics </a:t>
            </a:r>
            <a:r>
              <a:rPr lang="en-US" sz="1200" b="0" dirty="0"/>
              <a:t>are employed to estimate the </a:t>
            </a:r>
            <a:r>
              <a:rPr lang="en-US" sz="1200" dirty="0"/>
              <a:t>potential loss </a:t>
            </a:r>
            <a:r>
              <a:rPr lang="en-US" sz="1200" b="0" dirty="0"/>
              <a:t>that financial</a:t>
            </a:r>
            <a:r>
              <a:rPr lang="en-US" sz="1200" dirty="0"/>
              <a:t> instruments with </a:t>
            </a:r>
            <a:r>
              <a:rPr lang="en-US" sz="1200" b="0" dirty="0"/>
              <a:t>different</a:t>
            </a:r>
            <a:r>
              <a:rPr lang="en-US" sz="1200" dirty="0"/>
              <a:t> credit ratings, duration, convexity or price volatility </a:t>
            </a:r>
            <a:r>
              <a:rPr lang="en-US" sz="1200" b="0" dirty="0"/>
              <a:t>can experience in a </a:t>
            </a:r>
            <a:r>
              <a:rPr lang="en-US" sz="1200" dirty="0"/>
              <a:t>transition risk scenario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99A7E4-7CAA-2858-CB8E-FE0E0182D34B}"/>
              </a:ext>
            </a:extLst>
          </p:cNvPr>
          <p:cNvSpPr txBox="1"/>
          <p:nvPr/>
        </p:nvSpPr>
        <p:spPr>
          <a:xfrm>
            <a:off x="5094520" y="2307033"/>
            <a:ext cx="1018061" cy="269241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credit quality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6A324E-F800-4BF7-9A3B-75F1B9D0D79B}"/>
              </a:ext>
            </a:extLst>
          </p:cNvPr>
          <p:cNvSpPr txBox="1"/>
          <p:nvPr/>
        </p:nvSpPr>
        <p:spPr>
          <a:xfrm>
            <a:off x="6281094" y="2304339"/>
            <a:ext cx="732420" cy="269241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934CD8-80F7-FB1C-BE76-5B662921C89E}"/>
              </a:ext>
            </a:extLst>
          </p:cNvPr>
          <p:cNvSpPr txBox="1"/>
          <p:nvPr/>
        </p:nvSpPr>
        <p:spPr>
          <a:xfrm>
            <a:off x="5126537" y="2804389"/>
            <a:ext cx="741607" cy="269241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volatility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4E99EF-0FC6-BFE6-984D-3E4A9E148CA5}"/>
              </a:ext>
            </a:extLst>
          </p:cNvPr>
          <p:cNvSpPr txBox="1"/>
          <p:nvPr/>
        </p:nvSpPr>
        <p:spPr>
          <a:xfrm>
            <a:off x="7450202" y="2304339"/>
            <a:ext cx="828092" cy="269241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convexity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8FC98-D996-4FB6-8322-95BA674CB08F}" type="slidenum">
              <a:rPr lang="en-US" altLang="es-ES" smtClean="0">
                <a:latin typeface="Arial" charset="0"/>
                <a:cs typeface="Arial" charset="0"/>
              </a:rPr>
              <a:pPr/>
              <a:t>7</a:t>
            </a:fld>
            <a:endParaRPr lang="en-US" altLang="es-ES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69" y="102542"/>
            <a:ext cx="7993062" cy="1143000"/>
          </a:xfrm>
        </p:spPr>
        <p:txBody>
          <a:bodyPr/>
          <a:lstStyle/>
          <a:p>
            <a:r>
              <a:rPr lang="en-US" altLang="es-ES" dirty="0"/>
              <a:t>Climate scenario &amp; downscaling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478218" y="1338781"/>
            <a:ext cx="8208582" cy="17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34290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s-ES" sz="1400" b="1" u="sng" dirty="0"/>
              <a:t>4 Transition risk scenario 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Top-down modelling approach</a:t>
            </a:r>
            <a:r>
              <a:rPr lang="en-US" altLang="es-ES" sz="1200" dirty="0">
                <a:sym typeface="Wingdings" panose="05000000000000000000" pitchFamily="2" charset="2"/>
              </a:rPr>
              <a:t>  </a:t>
            </a:r>
            <a:r>
              <a:rPr lang="en-US" altLang="es-ES" sz="1200" dirty="0"/>
              <a:t>ensure a consistent risk assessment across economic sectors, geographical breakdowns, asset classes and individual exposures.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NGFS delayed transition: </a:t>
            </a:r>
            <a:r>
              <a:rPr lang="en-US" altLang="es-ES" sz="1200" dirty="0">
                <a:sym typeface="Wingdings" panose="05000000000000000000" pitchFamily="2" charset="2"/>
              </a:rPr>
              <a:t></a:t>
            </a:r>
            <a:r>
              <a:rPr lang="en-US" altLang="es-ES" sz="1200" dirty="0"/>
              <a:t> reliance in </a:t>
            </a:r>
            <a:r>
              <a:rPr lang="en-US" altLang="es-ES" sz="1200" b="1" dirty="0"/>
              <a:t>ESRB and ECB shocks for asset classes </a:t>
            </a:r>
            <a:r>
              <a:rPr lang="en-US" altLang="es-ES" sz="1200" dirty="0"/>
              <a:t>(EIOPA 2022 and ECB 2022)  </a:t>
            </a:r>
          </a:p>
          <a:p>
            <a:pPr marL="432000" lvl="1" indent="-17145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 Sectoral shocks </a:t>
            </a:r>
            <a:r>
              <a:rPr lang="en-US" altLang="es-ES" sz="1200" dirty="0">
                <a:sym typeface="Wingdings" panose="05000000000000000000" pitchFamily="2" charset="2"/>
              </a:rPr>
              <a:t>for </a:t>
            </a:r>
            <a:r>
              <a:rPr lang="en-US" altLang="es-ES" sz="1200" b="1" dirty="0">
                <a:sym typeface="Wingdings" panose="05000000000000000000" pitchFamily="2" charset="2"/>
              </a:rPr>
              <a:t>equity prices </a:t>
            </a:r>
            <a:r>
              <a:rPr lang="en-US" altLang="es-ES" sz="1200" dirty="0">
                <a:sym typeface="Wingdings" panose="05000000000000000000" pitchFamily="2" charset="2"/>
              </a:rPr>
              <a:t>and</a:t>
            </a:r>
            <a:r>
              <a:rPr lang="en-US" altLang="es-ES" sz="1200" b="1" dirty="0">
                <a:sym typeface="Wingdings" panose="05000000000000000000" pitchFamily="2" charset="2"/>
              </a:rPr>
              <a:t> corporate bond spreads</a:t>
            </a:r>
            <a:r>
              <a:rPr lang="en-US" altLang="es-ES" sz="1200" dirty="0">
                <a:sym typeface="Wingdings" panose="05000000000000000000" pitchFamily="2" charset="2"/>
              </a:rPr>
              <a:t> (</a:t>
            </a:r>
            <a:r>
              <a:rPr lang="en-US" altLang="es-ES" sz="1200" u="sng" dirty="0">
                <a:sym typeface="Wingdings" panose="05000000000000000000" pitchFamily="2" charset="2"/>
              </a:rPr>
              <a:t>23 NACE codes</a:t>
            </a:r>
            <a:r>
              <a:rPr lang="en-US" altLang="es-ES" sz="1200" dirty="0">
                <a:sym typeface="Wingdings" panose="05000000000000000000" pitchFamily="2" charset="2"/>
              </a:rPr>
              <a:t>)</a:t>
            </a:r>
          </a:p>
          <a:p>
            <a:pPr marL="432000" lvl="1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35 Country shocks </a:t>
            </a:r>
            <a:r>
              <a:rPr lang="en-US" altLang="es-ES" sz="1200" dirty="0">
                <a:sym typeface="Wingdings" panose="05000000000000000000" pitchFamily="2" charset="2"/>
              </a:rPr>
              <a:t>for </a:t>
            </a:r>
            <a:r>
              <a:rPr lang="en-US" altLang="es-ES" sz="1200" b="1" dirty="0">
                <a:sym typeface="Wingdings" panose="05000000000000000000" pitchFamily="2" charset="2"/>
              </a:rPr>
              <a:t>government debt </a:t>
            </a:r>
            <a:r>
              <a:rPr lang="en-US" altLang="es-ES" sz="1200" dirty="0">
                <a:sym typeface="Wingdings" panose="05000000000000000000" pitchFamily="2" charset="2"/>
              </a:rPr>
              <a:t>(</a:t>
            </a:r>
            <a:r>
              <a:rPr lang="en-US" altLang="es-ES" sz="1200" u="sng" dirty="0">
                <a:sym typeface="Wingdings" panose="05000000000000000000" pitchFamily="2" charset="2"/>
              </a:rPr>
              <a:t>35 countries</a:t>
            </a:r>
            <a:r>
              <a:rPr lang="en-US" altLang="es-ES" sz="1200" dirty="0">
                <a:sym typeface="Wingdings" panose="05000000000000000000" pitchFamily="2" charset="2"/>
              </a:rPr>
              <a:t>, </a:t>
            </a:r>
            <a:r>
              <a:rPr lang="en-US" altLang="es-ES" sz="1200" u="sng" dirty="0">
                <a:sym typeface="Wingdings" panose="05000000000000000000" pitchFamily="2" charset="2"/>
              </a:rPr>
              <a:t>10 maturity buckets per country</a:t>
            </a:r>
            <a:r>
              <a:rPr lang="en-US" altLang="es-ES" sz="1200" dirty="0">
                <a:sym typeface="Wingdings" panose="05000000000000000000" pitchFamily="2" charset="2"/>
              </a:rPr>
              <a:t>)</a:t>
            </a:r>
            <a:endParaRPr lang="en-US" altLang="es-ES" sz="1200" dirty="0"/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D7A2B51-3300-6324-A7D3-68D4FBA06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88" y="3208587"/>
            <a:ext cx="7813178" cy="31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34290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s-ES" sz="1400" b="1" u="sng" dirty="0"/>
              <a:t>5 </a:t>
            </a:r>
            <a:r>
              <a:rPr lang="en-US" altLang="es-ES" sz="1400" b="1" u="sng" dirty="0" err="1"/>
              <a:t>Dowscalling</a:t>
            </a:r>
            <a:r>
              <a:rPr lang="en-US" altLang="es-ES" sz="1400" b="1" u="sng" dirty="0"/>
              <a:t> to ISIN-level shocks</a:t>
            </a:r>
          </a:p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Improved granularity </a:t>
            </a:r>
            <a:r>
              <a:rPr lang="en-US" altLang="es-ES" sz="1200" dirty="0">
                <a:sym typeface="Wingdings" panose="05000000000000000000" pitchFamily="2" charset="2"/>
              </a:rPr>
              <a:t> </a:t>
            </a:r>
            <a:r>
              <a:rPr lang="en-US" altLang="es-ES" sz="1200" u="sng" dirty="0"/>
              <a:t>climate vulnerability</a:t>
            </a:r>
            <a:r>
              <a:rPr lang="en-US" altLang="es-ES" sz="1200" dirty="0"/>
              <a:t> (firm-level) and </a:t>
            </a:r>
            <a:r>
              <a:rPr lang="en-US" altLang="es-ES" sz="1200" u="sng" dirty="0"/>
              <a:t>financial risk metrics </a:t>
            </a:r>
            <a:r>
              <a:rPr lang="en-US" altLang="es-ES" sz="1200" dirty="0"/>
              <a:t>(ISIN-level)</a:t>
            </a:r>
          </a:p>
          <a:p>
            <a:pPr marL="432000" lvl="1" indent="-171450" algn="just" eaLnBrk="1" hangingPunct="1"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b="1" dirty="0">
                <a:solidFill>
                  <a:schemeClr val="accent2">
                    <a:lumMod val="5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 bonds shocks </a:t>
            </a:r>
            <a:r>
              <a:rPr lang="en-US" altLang="es-ES" sz="1200" b="1" dirty="0"/>
              <a:t>= </a:t>
            </a:r>
          </a:p>
          <a:p>
            <a:pPr marL="432000" lvl="1" indent="-171450" algn="just" eaLnBrk="1" hangingPunct="1"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b="1" dirty="0">
                <a:solidFill>
                  <a:schemeClr val="accent2">
                    <a:lumMod val="5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Equity shocks </a:t>
            </a:r>
            <a:r>
              <a:rPr lang="en-US" altLang="es-ES" sz="1200" b="1" dirty="0"/>
              <a:t>=</a:t>
            </a:r>
          </a:p>
          <a:p>
            <a:pPr marL="432000" lvl="1" indent="-171450" algn="just" eaLnBrk="1" hangingPunct="1"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b="1" dirty="0">
                <a:solidFill>
                  <a:schemeClr val="accent2">
                    <a:lumMod val="50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Sovereign debt shocks </a:t>
            </a:r>
            <a:r>
              <a:rPr lang="en-US" altLang="es-ES" sz="1200" b="1" dirty="0"/>
              <a:t>=  </a:t>
            </a:r>
          </a:p>
          <a:p>
            <a:pPr marL="432000" lvl="1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b="1" dirty="0">
                <a:solidFill>
                  <a:schemeClr val="accent2">
                    <a:lumMod val="5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 funds shocks </a:t>
            </a:r>
            <a:r>
              <a:rPr lang="en-US" altLang="es-ES" sz="1200" b="1" dirty="0"/>
              <a:t>=</a:t>
            </a:r>
            <a:endParaRPr lang="en-US" altLang="es-ES" sz="1200" dirty="0"/>
          </a:p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b="1" dirty="0"/>
              <a:t>Intra-sector risk metrics </a:t>
            </a:r>
            <a:r>
              <a:rPr lang="en-US" altLang="es-ES" sz="1200" dirty="0">
                <a:sym typeface="Wingdings" panose="05000000000000000000" pitchFamily="2" charset="2"/>
              </a:rPr>
              <a:t> </a:t>
            </a:r>
            <a:r>
              <a:rPr lang="en-US" altLang="es-ES" sz="1200" dirty="0"/>
              <a:t>discriminate among the </a:t>
            </a:r>
            <a:r>
              <a:rPr lang="en-US" altLang="es-ES" sz="1200" b="1" dirty="0"/>
              <a:t>best- and worst-in class </a:t>
            </a:r>
            <a:r>
              <a:rPr lang="en-US" altLang="es-ES" sz="1200" dirty="0"/>
              <a:t>in each economic industry </a:t>
            </a:r>
          </a:p>
          <a:p>
            <a:pPr marL="432000" lvl="1" indent="-171450" algn="just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b="1" dirty="0"/>
              <a:t>Relative carbon intensity / </a:t>
            </a:r>
          </a:p>
          <a:p>
            <a:pPr marL="432000" lvl="1" indent="-171450" algn="just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dirty="0" err="1"/>
              <a:t>Volatiatl</a:t>
            </a:r>
            <a:r>
              <a:rPr lang="en-US" altLang="es-ES" sz="1200" dirty="0"/>
              <a:t> </a:t>
            </a:r>
            <a:r>
              <a:rPr lang="en-US" altLang="es-ES" sz="1200" dirty="0" err="1"/>
              <a:t>multipeir</a:t>
            </a:r>
            <a:r>
              <a:rPr lang="en-US" altLang="es-ES" sz="1200" dirty="0"/>
              <a:t>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8D9F16-DBD4-3D56-6208-5940C5F79A85}"/>
              </a:ext>
            </a:extLst>
          </p:cNvPr>
          <p:cNvSpPr txBox="1"/>
          <p:nvPr/>
        </p:nvSpPr>
        <p:spPr>
          <a:xfrm>
            <a:off x="4788024" y="60853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dirty="0"/>
              <a:t>Credit risk multiplier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ED63A1-178C-56E2-8FB3-FB9C5838FE43}"/>
              </a:ext>
            </a:extLst>
          </p:cNvPr>
          <p:cNvSpPr txBox="1"/>
          <p:nvPr/>
        </p:nvSpPr>
        <p:spPr>
          <a:xfrm>
            <a:off x="2203425" y="4305998"/>
            <a:ext cx="2880320" cy="26815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1100" b="1" dirty="0"/>
              <a:t>f</a:t>
            </a:r>
            <a:r>
              <a:rPr lang="en-US" altLang="es-ES" sz="1100" dirty="0"/>
              <a:t>(sectoral shock, carbon intensity, volatility)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BFEB12-33A9-6950-D10C-7D0505C9882B}"/>
              </a:ext>
            </a:extLst>
          </p:cNvPr>
          <p:cNvSpPr txBox="1"/>
          <p:nvPr/>
        </p:nvSpPr>
        <p:spPr>
          <a:xfrm>
            <a:off x="2999030" y="3951714"/>
            <a:ext cx="4572000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s-ES" sz="1100" b="1" dirty="0"/>
              <a:t>f</a:t>
            </a:r>
            <a:r>
              <a:rPr lang="en-US" altLang="es-ES" sz="1100" dirty="0"/>
              <a:t>(sectoral shock, carbon intensity, credit quality, duration, convexity)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1DA066-104B-00E8-7886-C540456A1866}"/>
              </a:ext>
            </a:extLst>
          </p:cNvPr>
          <p:cNvSpPr txBox="1"/>
          <p:nvPr/>
        </p:nvSpPr>
        <p:spPr>
          <a:xfrm>
            <a:off x="2843808" y="4676429"/>
            <a:ext cx="5850804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s-ES" sz="1100" b="1" dirty="0"/>
              <a:t>f</a:t>
            </a:r>
            <a:r>
              <a:rPr lang="en-US" altLang="es-ES" sz="1100" dirty="0"/>
              <a:t>(country shock, duration, convexity) + carbon intensity / credit quality in non-main countries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171F64-97E9-9E43-FD4A-A56A186906BE}"/>
              </a:ext>
            </a:extLst>
          </p:cNvPr>
          <p:cNvSpPr txBox="1"/>
          <p:nvPr/>
        </p:nvSpPr>
        <p:spPr>
          <a:xfrm>
            <a:off x="2651411" y="5048298"/>
            <a:ext cx="3792797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s-ES" sz="1100" b="1" dirty="0"/>
              <a:t>f</a:t>
            </a:r>
            <a:r>
              <a:rPr lang="en-US" altLang="es-ES" sz="1100" dirty="0"/>
              <a:t>(carbon intensity, investment style, asset class shocks)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CAF13-27E7-119F-FB89-524B41E172B5}"/>
              </a:ext>
            </a:extLst>
          </p:cNvPr>
          <p:cNvSpPr txBox="1"/>
          <p:nvPr/>
        </p:nvSpPr>
        <p:spPr>
          <a:xfrm>
            <a:off x="979289" y="5726881"/>
            <a:ext cx="2368575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s-ES" sz="1100" b="1" dirty="0"/>
              <a:t>Relative carbon intensity / WACI </a:t>
            </a:r>
            <a:endParaRPr lang="en-US" altLang="es-E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779AC72-533F-BD36-B10E-966BF4644CAF}"/>
                  </a:ext>
                </a:extLst>
              </p:cNvPr>
              <p:cNvSpPr txBox="1"/>
              <p:nvPr/>
            </p:nvSpPr>
            <p:spPr>
              <a:xfrm>
                <a:off x="3604049" y="5730065"/>
                <a:ext cx="927720" cy="266933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5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05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05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105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𝑪𝑰</m:t>
                          </m:r>
                        </m:e>
                        <m:sub>
                          <m:r>
                            <a:rPr lang="en-US" sz="105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05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es-ES" sz="1050" b="1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779AC72-533F-BD36-B10E-966BF4644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49" y="5730065"/>
                <a:ext cx="927720" cy="2669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71FF5406-3F36-4DD6-5E1C-1A985882AF3C}"/>
              </a:ext>
            </a:extLst>
          </p:cNvPr>
          <p:cNvSpPr txBox="1"/>
          <p:nvPr/>
        </p:nvSpPr>
        <p:spPr>
          <a:xfrm>
            <a:off x="979289" y="6081165"/>
            <a:ext cx="1480046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s-ES" sz="1100" b="1" dirty="0"/>
              <a:t>Volatility multiplier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27CB372-A974-6BF8-12EE-8E4DCB3D7858}"/>
                  </a:ext>
                </a:extLst>
              </p:cNvPr>
              <p:cNvSpPr txBox="1"/>
              <p:nvPr/>
            </p:nvSpPr>
            <p:spPr>
              <a:xfrm>
                <a:off x="6873666" y="6070937"/>
                <a:ext cx="1506052" cy="285591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1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𝑪𝑸𝑺</m:t>
                          </m:r>
                        </m:e>
                        <m:sub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s-ES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𝑪𝑸𝑺</m:t>
                          </m:r>
                        </m:e>
                        <m:sub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sz="1100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s-E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1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1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𝑪𝑸𝑺</m:t>
                              </m:r>
                            </m:e>
                          </m:acc>
                        </m:e>
                        <m:sub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altLang="es-ES" sz="11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27CB372-A974-6BF8-12EE-8E4DCB3D7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666" y="6070937"/>
                <a:ext cx="1506052" cy="285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9EDB547-3F2F-2308-8B0E-E62F3BB9044F}"/>
                  </a:ext>
                </a:extLst>
              </p:cNvPr>
              <p:cNvSpPr txBox="1"/>
              <p:nvPr/>
            </p:nvSpPr>
            <p:spPr>
              <a:xfrm>
                <a:off x="2638237" y="6080312"/>
                <a:ext cx="1194588" cy="283091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11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es-ES" sz="11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1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s-ES" sz="1100" b="1" dirty="0"/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11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s-ES" sz="11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9EDB547-3F2F-2308-8B0E-E62F3BB90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37" y="6080312"/>
                <a:ext cx="1194588" cy="283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0B896586-AFE8-9A27-1CD8-6D1BD842B330}"/>
              </a:ext>
            </a:extLst>
          </p:cNvPr>
          <p:cNvSpPr txBox="1"/>
          <p:nvPr/>
        </p:nvSpPr>
        <p:spPr>
          <a:xfrm>
            <a:off x="5064664" y="6081165"/>
            <a:ext cx="1620003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s-ES" sz="1100" b="1" dirty="0"/>
              <a:t>Credit risk multiplier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AB3AA25-023A-78A4-5C3E-D1CCD2D8AB53}"/>
              </a:ext>
            </a:extLst>
          </p:cNvPr>
          <p:cNvSpPr txBox="1"/>
          <p:nvPr/>
        </p:nvSpPr>
        <p:spPr>
          <a:xfrm>
            <a:off x="4572000" y="5624748"/>
            <a:ext cx="2999030" cy="409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550" lvl="1" algn="just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es-ES" sz="900" dirty="0"/>
              <a:t>Quantile that obligor/issuer of exposure</a:t>
            </a:r>
            <a:r>
              <a:rPr lang="en-US" altLang="es-ES" sz="900" i="1" dirty="0"/>
              <a:t> i </a:t>
            </a:r>
            <a:r>
              <a:rPr lang="en-US" altLang="es-ES" sz="900" dirty="0"/>
              <a:t>occupies in the carbon intensity distribution of sector</a:t>
            </a:r>
            <a:r>
              <a:rPr lang="en-US" altLang="es-ES" sz="900" i="1" dirty="0"/>
              <a:t> j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7355DC-0798-BF20-7C3B-8C8744A11C4F}"/>
              </a:ext>
            </a:extLst>
          </p:cNvPr>
          <p:cNvSpPr txBox="1"/>
          <p:nvPr/>
        </p:nvSpPr>
        <p:spPr>
          <a:xfrm>
            <a:off x="4647168" y="5572490"/>
            <a:ext cx="3139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s-ES" sz="2400" dirty="0"/>
              <a:t> </a:t>
            </a:r>
            <a:r>
              <a:rPr lang="en-US" altLang="es-ES" sz="2400" dirty="0">
                <a:latin typeface="Arial Narrow" panose="020B0606020202030204" pitchFamily="34" charset="0"/>
              </a:rPr>
              <a:t>(                                     )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1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4 Rectángulo redondeado">
            <a:extLst>
              <a:ext uri="{FF2B5EF4-FFF2-40B4-BE49-F238E27FC236}">
                <a16:creationId xmlns:a16="http://schemas.microsoft.com/office/drawing/2014/main" id="{312880E8-FEBE-B30C-63F4-5DED9205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25" y="5778848"/>
            <a:ext cx="8025163" cy="542114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9050" algn="ctr">
            <a:solidFill>
              <a:schemeClr val="tx2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 wrap="none" lIns="46800" tIns="43200" rIns="46800" bIns="43200" anchor="ctr"/>
          <a:lstStyle>
            <a:lvl1pPr defTabSz="76200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defTabSz="762000">
              <a:defRPr sz="3200" b="1">
                <a:solidFill>
                  <a:srgbClr val="003366"/>
                </a:solidFill>
                <a:latin typeface="Arial" charset="0"/>
              </a:defRPr>
            </a:lvl2pPr>
            <a:lvl3pPr marL="11430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3pPr>
            <a:lvl4pPr marL="16002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4pPr>
            <a:lvl5pPr marL="2057400" indent="-228600" defTabSz="762000">
              <a:defRPr sz="32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defRPr sz="32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s-ES" sz="1400" dirty="0">
                <a:sym typeface="Wingdings" panose="05000000000000000000" pitchFamily="2" charset="2"/>
              </a:rPr>
              <a:t>      </a:t>
            </a:r>
            <a:endParaRPr lang="en-US" altLang="es-ES" sz="1400" dirty="0"/>
          </a:p>
        </p:txBody>
      </p:sp>
      <p:sp>
        <p:nvSpPr>
          <p:cNvPr id="3379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8FC98-D996-4FB6-8322-95BA674CB08F}" type="slidenum">
              <a:rPr lang="en-US" altLang="es-ES" smtClean="0">
                <a:latin typeface="Arial" charset="0"/>
                <a:cs typeface="Arial" charset="0"/>
              </a:rPr>
              <a:pPr/>
              <a:t>8</a:t>
            </a:fld>
            <a:endParaRPr lang="en-US" altLang="es-ES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69" y="102542"/>
            <a:ext cx="7993062" cy="1143000"/>
          </a:xfrm>
        </p:spPr>
        <p:txBody>
          <a:bodyPr/>
          <a:lstStyle/>
          <a:p>
            <a:r>
              <a:rPr lang="en-US" altLang="es-ES" dirty="0"/>
              <a:t>Carbon intensity data</a:t>
            </a: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FDCAF13B-852B-AFBD-3A7B-BE0514864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1593728"/>
            <a:ext cx="5123902" cy="3425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contenido 9">
            <a:extLst>
              <a:ext uri="{FF2B5EF4-FFF2-40B4-BE49-F238E27FC236}">
                <a16:creationId xmlns:a16="http://schemas.microsoft.com/office/drawing/2014/main" id="{C0163EE8-0D6F-8927-0E60-A8F82B67E01F}"/>
              </a:ext>
            </a:extLst>
          </p:cNvPr>
          <p:cNvSpPr txBox="1">
            <a:spLocks/>
          </p:cNvSpPr>
          <p:nvPr/>
        </p:nvSpPr>
        <p:spPr>
          <a:xfrm>
            <a:off x="554424" y="5075343"/>
            <a:ext cx="7761992" cy="5576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Large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intra-sector dispersion of GHG emissions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many economic segments. </a:t>
            </a:r>
          </a:p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C23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subsector range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56.3 to 5,437 tC02eq/m$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(excluding outliers) (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CI  891.8 tC02e/m$)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4C6928-5C4A-6B1E-4B12-AE1A930F134B}"/>
              </a:ext>
            </a:extLst>
          </p:cNvPr>
          <p:cNvSpPr txBox="1"/>
          <p:nvPr/>
        </p:nvSpPr>
        <p:spPr>
          <a:xfrm>
            <a:off x="2249039" y="1433578"/>
            <a:ext cx="2160240" cy="2692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C0</a:t>
            </a: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intensity by economic sector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Marcador de contenido 9">
            <a:extLst>
              <a:ext uri="{FF2B5EF4-FFF2-40B4-BE49-F238E27FC236}">
                <a16:creationId xmlns:a16="http://schemas.microsoft.com/office/drawing/2014/main" id="{6C742FC2-2059-39AC-0BA5-9235DDF18C5B}"/>
              </a:ext>
            </a:extLst>
          </p:cNvPr>
          <p:cNvSpPr txBox="1">
            <a:spLocks/>
          </p:cNvSpPr>
          <p:nvPr/>
        </p:nvSpPr>
        <p:spPr>
          <a:xfrm>
            <a:off x="5678695" y="1711437"/>
            <a:ext cx="3008105" cy="301370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dirty="0">
                <a:solidFill>
                  <a:prstClr val="black"/>
                </a:solidFill>
              </a:rPr>
              <a:t>Notable </a:t>
            </a:r>
            <a:r>
              <a:rPr lang="en-US" sz="1200" dirty="0">
                <a:solidFill>
                  <a:prstClr val="black"/>
                </a:solidFill>
              </a:rPr>
              <a:t>heterogeneity </a:t>
            </a:r>
            <a:r>
              <a:rPr lang="en-US" sz="1200" b="0" dirty="0">
                <a:solidFill>
                  <a:prstClr val="black"/>
                </a:solidFill>
              </a:rPr>
              <a:t>of </a:t>
            </a:r>
            <a:r>
              <a:rPr lang="en-US" sz="1200" dirty="0">
                <a:solidFill>
                  <a:prstClr val="black"/>
                </a:solidFill>
              </a:rPr>
              <a:t>c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intensity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across economic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industries. </a:t>
            </a:r>
          </a:p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carbon intensity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(manufacture of other non-metallic products),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D35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(electricity, gas, stem and air conditioning supply) and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H50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(water transportation)</a:t>
            </a:r>
          </a:p>
          <a:p>
            <a:pPr marL="216000" marR="0" lvl="0" indent="-21600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dirty="0">
                <a:solidFill>
                  <a:prstClr val="black"/>
                </a:solidFill>
              </a:rPr>
              <a:t>I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nformation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technology and professional, scientific and technical services (both in other NACE) among the lower emitters. 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contenido 9">
            <a:extLst>
              <a:ext uri="{FF2B5EF4-FFF2-40B4-BE49-F238E27FC236}">
                <a16:creationId xmlns:a16="http://schemas.microsoft.com/office/drawing/2014/main" id="{8BC8B4A1-FFAF-4A23-7665-48EDC6ECD873}"/>
              </a:ext>
            </a:extLst>
          </p:cNvPr>
          <p:cNvSpPr txBox="1">
            <a:spLocks/>
          </p:cNvSpPr>
          <p:nvPr/>
        </p:nvSpPr>
        <p:spPr>
          <a:xfrm>
            <a:off x="831457" y="5905028"/>
            <a:ext cx="7884963" cy="3856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3E5E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fontAlgn="auto">
              <a:lnSpc>
                <a:spcPts val="1700"/>
              </a:lnSpc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Sectoral average/median carbon intensity can significantly over or underestimate transition risk </a:t>
            </a: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07CDCCE-4F52-E72A-7341-3897018B2838}"/>
              </a:ext>
            </a:extLst>
          </p:cNvPr>
          <p:cNvSpPr/>
          <p:nvPr/>
        </p:nvSpPr>
        <p:spPr>
          <a:xfrm rot="20835895">
            <a:off x="3028931" y="3093406"/>
            <a:ext cx="2538165" cy="1295739"/>
          </a:xfrm>
          <a:custGeom>
            <a:avLst/>
            <a:gdLst>
              <a:gd name="connsiteX0" fmla="*/ 0 w 2538165"/>
              <a:gd name="connsiteY0" fmla="*/ 0 h 1295739"/>
              <a:gd name="connsiteX1" fmla="*/ 482251 w 2538165"/>
              <a:gd name="connsiteY1" fmla="*/ 0 h 1295739"/>
              <a:gd name="connsiteX2" fmla="*/ 913739 w 2538165"/>
              <a:gd name="connsiteY2" fmla="*/ 0 h 1295739"/>
              <a:gd name="connsiteX3" fmla="*/ 1370609 w 2538165"/>
              <a:gd name="connsiteY3" fmla="*/ 0 h 1295739"/>
              <a:gd name="connsiteX4" fmla="*/ 1903624 w 2538165"/>
              <a:gd name="connsiteY4" fmla="*/ 0 h 1295739"/>
              <a:gd name="connsiteX5" fmla="*/ 2538165 w 2538165"/>
              <a:gd name="connsiteY5" fmla="*/ 0 h 1295739"/>
              <a:gd name="connsiteX6" fmla="*/ 2538165 w 2538165"/>
              <a:gd name="connsiteY6" fmla="*/ 405998 h 1295739"/>
              <a:gd name="connsiteX7" fmla="*/ 2538165 w 2538165"/>
              <a:gd name="connsiteY7" fmla="*/ 799039 h 1295739"/>
              <a:gd name="connsiteX8" fmla="*/ 2538165 w 2538165"/>
              <a:gd name="connsiteY8" fmla="*/ 1295739 h 1295739"/>
              <a:gd name="connsiteX9" fmla="*/ 2030532 w 2538165"/>
              <a:gd name="connsiteY9" fmla="*/ 1295739 h 1295739"/>
              <a:gd name="connsiteX10" fmla="*/ 1573662 w 2538165"/>
              <a:gd name="connsiteY10" fmla="*/ 1295739 h 1295739"/>
              <a:gd name="connsiteX11" fmla="*/ 1015266 w 2538165"/>
              <a:gd name="connsiteY11" fmla="*/ 1295739 h 1295739"/>
              <a:gd name="connsiteX12" fmla="*/ 533015 w 2538165"/>
              <a:gd name="connsiteY12" fmla="*/ 1295739 h 1295739"/>
              <a:gd name="connsiteX13" fmla="*/ 0 w 2538165"/>
              <a:gd name="connsiteY13" fmla="*/ 1295739 h 1295739"/>
              <a:gd name="connsiteX14" fmla="*/ 0 w 2538165"/>
              <a:gd name="connsiteY14" fmla="*/ 850869 h 1295739"/>
              <a:gd name="connsiteX15" fmla="*/ 0 w 2538165"/>
              <a:gd name="connsiteY15" fmla="*/ 431913 h 1295739"/>
              <a:gd name="connsiteX16" fmla="*/ 0 w 2538165"/>
              <a:gd name="connsiteY16" fmla="*/ 0 h 129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8165" h="1295739" fill="none" extrusionOk="0">
                <a:moveTo>
                  <a:pt x="0" y="0"/>
                </a:moveTo>
                <a:cubicBezTo>
                  <a:pt x="181541" y="-49267"/>
                  <a:pt x="374012" y="3696"/>
                  <a:pt x="482251" y="0"/>
                </a:cubicBezTo>
                <a:cubicBezTo>
                  <a:pt x="590490" y="-3696"/>
                  <a:pt x="802867" y="37790"/>
                  <a:pt x="913739" y="0"/>
                </a:cubicBezTo>
                <a:cubicBezTo>
                  <a:pt x="1024611" y="-37790"/>
                  <a:pt x="1215211" y="29280"/>
                  <a:pt x="1370609" y="0"/>
                </a:cubicBezTo>
                <a:cubicBezTo>
                  <a:pt x="1526007" y="-29280"/>
                  <a:pt x="1638590" y="22045"/>
                  <a:pt x="1903624" y="0"/>
                </a:cubicBezTo>
                <a:cubicBezTo>
                  <a:pt x="2168659" y="-22045"/>
                  <a:pt x="2378257" y="43352"/>
                  <a:pt x="2538165" y="0"/>
                </a:cubicBezTo>
                <a:cubicBezTo>
                  <a:pt x="2573623" y="84507"/>
                  <a:pt x="2513159" y="295714"/>
                  <a:pt x="2538165" y="405998"/>
                </a:cubicBezTo>
                <a:cubicBezTo>
                  <a:pt x="2563171" y="516282"/>
                  <a:pt x="2530667" y="679754"/>
                  <a:pt x="2538165" y="799039"/>
                </a:cubicBezTo>
                <a:cubicBezTo>
                  <a:pt x="2545663" y="918324"/>
                  <a:pt x="2487207" y="1123888"/>
                  <a:pt x="2538165" y="1295739"/>
                </a:cubicBezTo>
                <a:cubicBezTo>
                  <a:pt x="2352016" y="1355549"/>
                  <a:pt x="2161865" y="1265230"/>
                  <a:pt x="2030532" y="1295739"/>
                </a:cubicBezTo>
                <a:cubicBezTo>
                  <a:pt x="1899199" y="1326248"/>
                  <a:pt x="1769933" y="1291016"/>
                  <a:pt x="1573662" y="1295739"/>
                </a:cubicBezTo>
                <a:cubicBezTo>
                  <a:pt x="1377391" y="1300462"/>
                  <a:pt x="1186511" y="1246561"/>
                  <a:pt x="1015266" y="1295739"/>
                </a:cubicBezTo>
                <a:cubicBezTo>
                  <a:pt x="844021" y="1344917"/>
                  <a:pt x="664007" y="1277478"/>
                  <a:pt x="533015" y="1295739"/>
                </a:cubicBezTo>
                <a:cubicBezTo>
                  <a:pt x="402023" y="1314000"/>
                  <a:pt x="185691" y="1256803"/>
                  <a:pt x="0" y="1295739"/>
                </a:cubicBezTo>
                <a:cubicBezTo>
                  <a:pt x="-26925" y="1200427"/>
                  <a:pt x="1230" y="1057701"/>
                  <a:pt x="0" y="850869"/>
                </a:cubicBezTo>
                <a:cubicBezTo>
                  <a:pt x="-1230" y="644037"/>
                  <a:pt x="16598" y="528591"/>
                  <a:pt x="0" y="431913"/>
                </a:cubicBezTo>
                <a:cubicBezTo>
                  <a:pt x="-16598" y="335235"/>
                  <a:pt x="41601" y="204995"/>
                  <a:pt x="0" y="0"/>
                </a:cubicBezTo>
                <a:close/>
              </a:path>
              <a:path w="2538165" h="1295739" stroke="0" extrusionOk="0">
                <a:moveTo>
                  <a:pt x="0" y="0"/>
                </a:moveTo>
                <a:cubicBezTo>
                  <a:pt x="156684" y="-1730"/>
                  <a:pt x="382722" y="44767"/>
                  <a:pt x="482251" y="0"/>
                </a:cubicBezTo>
                <a:cubicBezTo>
                  <a:pt x="581780" y="-44767"/>
                  <a:pt x="715678" y="45148"/>
                  <a:pt x="913739" y="0"/>
                </a:cubicBezTo>
                <a:cubicBezTo>
                  <a:pt x="1111800" y="-45148"/>
                  <a:pt x="1277184" y="18340"/>
                  <a:pt x="1472136" y="0"/>
                </a:cubicBezTo>
                <a:cubicBezTo>
                  <a:pt x="1667088" y="-18340"/>
                  <a:pt x="1773338" y="41711"/>
                  <a:pt x="1954387" y="0"/>
                </a:cubicBezTo>
                <a:cubicBezTo>
                  <a:pt x="2135436" y="-41711"/>
                  <a:pt x="2415110" y="28331"/>
                  <a:pt x="2538165" y="0"/>
                </a:cubicBezTo>
                <a:cubicBezTo>
                  <a:pt x="2591590" y="124367"/>
                  <a:pt x="2526671" y="268499"/>
                  <a:pt x="2538165" y="457828"/>
                </a:cubicBezTo>
                <a:cubicBezTo>
                  <a:pt x="2549659" y="647157"/>
                  <a:pt x="2513914" y="707043"/>
                  <a:pt x="2538165" y="889741"/>
                </a:cubicBezTo>
                <a:cubicBezTo>
                  <a:pt x="2562416" y="1072439"/>
                  <a:pt x="2523580" y="1093713"/>
                  <a:pt x="2538165" y="1295739"/>
                </a:cubicBezTo>
                <a:cubicBezTo>
                  <a:pt x="2421724" y="1308656"/>
                  <a:pt x="2207439" y="1270563"/>
                  <a:pt x="2081295" y="1295739"/>
                </a:cubicBezTo>
                <a:cubicBezTo>
                  <a:pt x="1955151" y="1320915"/>
                  <a:pt x="1778332" y="1292490"/>
                  <a:pt x="1573662" y="1295739"/>
                </a:cubicBezTo>
                <a:cubicBezTo>
                  <a:pt x="1368992" y="1298988"/>
                  <a:pt x="1267512" y="1236675"/>
                  <a:pt x="1066029" y="1295739"/>
                </a:cubicBezTo>
                <a:cubicBezTo>
                  <a:pt x="864546" y="1354803"/>
                  <a:pt x="710249" y="1253996"/>
                  <a:pt x="583778" y="1295739"/>
                </a:cubicBezTo>
                <a:cubicBezTo>
                  <a:pt x="457307" y="1337482"/>
                  <a:pt x="194550" y="1286065"/>
                  <a:pt x="0" y="1295739"/>
                </a:cubicBezTo>
                <a:cubicBezTo>
                  <a:pt x="-45884" y="1067223"/>
                  <a:pt x="15724" y="950566"/>
                  <a:pt x="0" y="837911"/>
                </a:cubicBezTo>
                <a:cubicBezTo>
                  <a:pt x="-15724" y="725256"/>
                  <a:pt x="54540" y="552848"/>
                  <a:pt x="0" y="380083"/>
                </a:cubicBezTo>
                <a:cubicBezTo>
                  <a:pt x="-54540" y="207318"/>
                  <a:pt x="26593" y="17660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Most water-reliant </a:t>
            </a:r>
          </a:p>
          <a:p>
            <a:pPr algn="ctr"/>
            <a:r>
              <a:rPr lang="en-US" sz="17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according to ENCORE:</a:t>
            </a:r>
          </a:p>
          <a:p>
            <a:pPr algn="ctr"/>
            <a:r>
              <a:rPr lang="en-US" sz="17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A01, A02-03, B05-09, </a:t>
            </a:r>
          </a:p>
          <a:p>
            <a:pPr algn="ctr"/>
            <a:r>
              <a:rPr lang="en-US" sz="17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D35, H50 </a:t>
            </a:r>
            <a:endParaRPr lang="en-US" sz="17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37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8FC98-D996-4FB6-8322-95BA674CB08F}" type="slidenum">
              <a:rPr lang="en-US" altLang="es-ES" smtClean="0">
                <a:latin typeface="Arial" charset="0"/>
                <a:cs typeface="Arial" charset="0"/>
              </a:rPr>
              <a:pPr/>
              <a:t>9</a:t>
            </a:fld>
            <a:endParaRPr lang="en-US" altLang="es-ES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69" y="102542"/>
            <a:ext cx="7993062" cy="1143000"/>
          </a:xfrm>
        </p:spPr>
        <p:txBody>
          <a:bodyPr/>
          <a:lstStyle/>
          <a:p>
            <a:r>
              <a:rPr lang="en-US" altLang="es-ES" dirty="0"/>
              <a:t>Carbon intensity modelling</a:t>
            </a: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D7A2B51-3300-6324-A7D3-68D4FBA06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7" y="1475636"/>
            <a:ext cx="3574173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34290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1200" dirty="0"/>
              <a:t>We employ a </a:t>
            </a:r>
            <a:r>
              <a:rPr lang="en-US" altLang="es-ES" sz="1200" b="1" dirty="0"/>
              <a:t>lognormal distribution </a:t>
            </a:r>
            <a:r>
              <a:rPr lang="en-US" altLang="es-ES" sz="1200" dirty="0"/>
              <a:t>to model</a:t>
            </a:r>
            <a:r>
              <a:rPr lang="en-US" altLang="es-ES" sz="1200" b="1" dirty="0"/>
              <a:t> </a:t>
            </a:r>
            <a:r>
              <a:rPr lang="en-US" altLang="es-ES" sz="1200" dirty="0"/>
              <a:t>the</a:t>
            </a:r>
            <a:r>
              <a:rPr lang="en-US" altLang="es-ES" sz="1200" b="1" dirty="0"/>
              <a:t> carbon intensity of economic industries</a:t>
            </a:r>
            <a:r>
              <a:rPr lang="en-US" altLang="es-ES" sz="1200" dirty="0"/>
              <a:t>:</a:t>
            </a:r>
          </a:p>
          <a:p>
            <a:pPr marL="360000" indent="-2520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dirty="0"/>
              <a:t>High-carbon emitters typically exhibit much higher carbon footprints than sectoral peers generating </a:t>
            </a:r>
            <a:r>
              <a:rPr lang="en-US" altLang="es-ES" sz="1200" b="1" dirty="0"/>
              <a:t>right-skewed distributions.</a:t>
            </a:r>
          </a:p>
          <a:p>
            <a:pPr marL="360000" indent="-2520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dirty="0"/>
              <a:t>CI distribution for risk purposes can be assumed to be </a:t>
            </a:r>
            <a:r>
              <a:rPr lang="en-US" altLang="es-ES" sz="1200" b="1" dirty="0"/>
              <a:t>bounded by zero.</a:t>
            </a:r>
            <a:endParaRPr lang="en-US" altLang="es-ES" sz="1200" dirty="0"/>
          </a:p>
          <a:p>
            <a:pPr marL="360000" indent="-2520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s-ES" sz="1200" dirty="0"/>
              <a:t>Lognormal distribution provides an </a:t>
            </a:r>
            <a:r>
              <a:rPr lang="en-US" altLang="es-ES" sz="1200" b="1" dirty="0"/>
              <a:t>increasingly good fit </a:t>
            </a:r>
            <a:r>
              <a:rPr lang="en-US" altLang="es-ES" sz="1200" dirty="0"/>
              <a:t>for carbon intensity </a:t>
            </a:r>
            <a:r>
              <a:rPr lang="en-US" altLang="es-ES" sz="1200" b="1" dirty="0"/>
              <a:t>as number of observations increase.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altLang="es-ES" sz="1300" dirty="0"/>
          </a:p>
        </p:txBody>
      </p:sp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0EEFE36-692E-FC34-CCF1-00B498DA6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8" y="4068919"/>
            <a:ext cx="3855007" cy="235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8D3575-ADAF-98D1-398B-C6F457F5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960" y="1514016"/>
            <a:ext cx="4320480" cy="47792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41A6C4-56F8-7044-0E4E-81549B33BA6C}"/>
              </a:ext>
            </a:extLst>
          </p:cNvPr>
          <p:cNvSpPr txBox="1"/>
          <p:nvPr/>
        </p:nvSpPr>
        <p:spPr>
          <a:xfrm>
            <a:off x="2266223" y="5184816"/>
            <a:ext cx="18722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plot of 4,621 counterparties.  Lognormal model appropriately describes carbon intensity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3E47D1-2CA3-DD30-E2AE-ED5FC17EA119}"/>
              </a:ext>
            </a:extLst>
          </p:cNvPr>
          <p:cNvSpPr/>
          <p:nvPr/>
        </p:nvSpPr>
        <p:spPr bwMode="auto">
          <a:xfrm>
            <a:off x="7115943" y="5661248"/>
            <a:ext cx="1452587" cy="144016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78159"/>
      </p:ext>
    </p:extLst>
  </p:cSld>
  <p:clrMapOvr>
    <a:masterClrMapping/>
  </p:clrMapOvr>
</p:sld>
</file>

<file path=ppt/theme/theme1.xml><?xml version="1.0" encoding="utf-8"?>
<a:theme xmlns:a="http://schemas.openxmlformats.org/drawingml/2006/main" name="Dupire 4">
  <a:themeElements>
    <a:clrScheme name="Dupire 4 6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CBCBCB"/>
      </a:accent1>
      <a:accent2>
        <a:srgbClr val="0066FF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5CE7"/>
      </a:accent6>
      <a:hlink>
        <a:srgbClr val="FF0033"/>
      </a:hlink>
      <a:folHlink>
        <a:srgbClr val="009900"/>
      </a:folHlink>
    </a:clrScheme>
    <a:fontScheme name="Dupire 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accent1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accent1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upire 4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ire 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ire 4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ire 4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ire 4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ire 4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ire 4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upire 4 1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Dupire 4</Template>
  <TotalTime>33547</TotalTime>
  <Words>3043</Words>
  <Application>Microsoft Macintosh PowerPoint</Application>
  <PresentationFormat>On-screen Show (4:3)</PresentationFormat>
  <Paragraphs>287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Cambria Math</vt:lpstr>
      <vt:lpstr>Courier New</vt:lpstr>
      <vt:lpstr>Times New Roman</vt:lpstr>
      <vt:lpstr>Wingdings</vt:lpstr>
      <vt:lpstr>Dupire 4</vt:lpstr>
      <vt:lpstr>Equation</vt:lpstr>
      <vt:lpstr>Measuring Transition Risk in Investment Funds (or investment portfolios)</vt:lpstr>
      <vt:lpstr>Economy and Global Warming</vt:lpstr>
      <vt:lpstr>Transition risk</vt:lpstr>
      <vt:lpstr>Measuring transition risk</vt:lpstr>
      <vt:lpstr>Data and metrics (1)</vt:lpstr>
      <vt:lpstr>Data and metrics (2)</vt:lpstr>
      <vt:lpstr>Climate scenario &amp; downscaling</vt:lpstr>
      <vt:lpstr>Carbon intensity data</vt:lpstr>
      <vt:lpstr>Carbon intensity modelling</vt:lpstr>
      <vt:lpstr>Transition risk by asset class</vt:lpstr>
      <vt:lpstr>Transition risk in investment funds</vt:lpstr>
      <vt:lpstr>Sustainable funds</vt:lpstr>
      <vt:lpstr>Conclusion &amp; future refinements </vt:lpstr>
      <vt:lpstr>Future refinements</vt:lpstr>
      <vt:lpstr>Appendix: Shocks in equity prices and corporate bond spreads</vt:lpstr>
      <vt:lpstr>Appendix: Shocks in sovereign debt yields </vt:lpstr>
      <vt:lpstr>Appendix: ISIN-level shocks for equities</vt:lpstr>
      <vt:lpstr>Appendix: ISIN-level shocks for corporate bonds </vt:lpstr>
      <vt:lpstr>Appendix: ISIN-level shocks for sovereign debt  </vt:lpstr>
      <vt:lpstr>Appendix: ISIN-level shocks for other funds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RCAYALA@CNMV.ES</dc:creator>
  <cp:lastModifiedBy>JOSEFINA MAESTU</cp:lastModifiedBy>
  <cp:revision>1215</cp:revision>
  <cp:lastPrinted>2014-06-23T15:33:56Z</cp:lastPrinted>
  <dcterms:created xsi:type="dcterms:W3CDTF">2003-05-09T12:04:59Z</dcterms:created>
  <dcterms:modified xsi:type="dcterms:W3CDTF">2024-09-24T14:25:26Z</dcterms:modified>
</cp:coreProperties>
</file>