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84" r:id="rId4"/>
    <p:sldId id="281" r:id="rId5"/>
    <p:sldId id="282" r:id="rId6"/>
    <p:sldId id="286" r:id="rId7"/>
    <p:sldId id="275" r:id="rId8"/>
    <p:sldId id="277" r:id="rId9"/>
    <p:sldId id="278" r:id="rId10"/>
    <p:sldId id="289" r:id="rId11"/>
    <p:sldId id="288" r:id="rId12"/>
    <p:sldId id="272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E2F"/>
    <a:srgbClr val="E1EA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7" autoAdjust="0"/>
  </p:normalViewPr>
  <p:slideViewPr>
    <p:cSldViewPr>
      <p:cViewPr>
        <p:scale>
          <a:sx n="70" d="100"/>
          <a:sy n="70" d="100"/>
        </p:scale>
        <p:origin x="-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F940A-01E3-4A0C-BF9D-0B183ABD951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1053786-32E7-4A35-BC46-EC120AAE151E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Abastecimiento: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D37B6A2-6C80-4761-90EF-DC8ADBCDCBCE}" type="parTrans" cxnId="{D69FEBEE-EB3E-4DC0-9A1B-B2399DC8D33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345FBCA-A9FF-4F5B-BB1D-51C1BA56E314}" type="sibTrans" cxnId="{D69FEBEE-EB3E-4DC0-9A1B-B2399DC8D33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CA54F656-C73D-4A2A-9140-245858802F77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Regulación: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69CE2672-48FE-486E-A5F0-D0A05E8972D9}" type="parTrans" cxnId="{53ED9CFF-1B13-4C6C-82F4-3CD8C21FB99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06841E35-83E3-444F-A70C-404DE14D2B90}" type="sibTrans" cxnId="{53ED9CFF-1B13-4C6C-82F4-3CD8C21FB992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5A3354DD-1A24-4ED7-AA7E-BFD9258F04D6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Culturales: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C177DA3E-1D2E-4015-BF2F-C71D74AFF47D}" type="parTrans" cxnId="{C91A597D-8F09-4311-9A3F-DCEEE7F05C7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3817CD2-56A7-4926-8B0E-3B8065FB90A2}" type="sibTrans" cxnId="{C91A597D-8F09-4311-9A3F-DCEEE7F05C7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A5F87475-84A0-4A29-AAE9-5D3F2713D6DA}">
      <dgm:prSet phldrT="[Texto]" custT="1"/>
      <dgm:spPr/>
      <dgm:t>
        <a:bodyPr/>
        <a:lstStyle/>
        <a:p>
          <a:pPr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Bienes de origen biótico o geótico aprovechables.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agua, minería, pesquería, recursos forestales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FEE88820-4396-41BA-97A1-F92413840274}" type="parTrans" cxnId="{2EC32D55-4AC1-491C-A1F3-4EC14528DCD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B9F9D57B-9567-4F2E-B11B-E11565CDAB4B}" type="sibTrans" cxnId="{2EC32D55-4AC1-491C-A1F3-4EC14528DCD4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EEA3EFD-EE37-484C-B902-A6178250098D}">
      <dgm:prSet phldrT="[Texto]" custT="1"/>
      <dgm:spPr/>
      <dgm:t>
        <a:bodyPr/>
        <a:lstStyle/>
        <a:p>
          <a:pPr algn="just"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Contribuciones indirectas al bienestar humano provenientes del buen funcionamiento de los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procesos ecológicos.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aire limpio, regulación del clima, descomposición de la materia orgánica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4CCAB889-8AE0-4F40-B2A7-B6A3D92C244D}" type="parTrans" cxnId="{C15A7A8E-101B-4D1D-9C19-2B5A8B6F8E2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F40EFEE4-8090-486B-AA00-02FAD247EFC4}" type="sibTrans" cxnId="{C15A7A8E-101B-4D1D-9C19-2B5A8B6F8E2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4BAC3006-6CAB-4AA8-9017-3406B7AD76AC}">
      <dgm:prSet phldrT="[Texto]" custT="1"/>
      <dgm:spPr/>
      <dgm:t>
        <a:bodyPr/>
        <a:lstStyle/>
        <a:p>
          <a:pPr algn="just"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Contribuciones intangibles que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las personas obtienen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 través de su experiencia directa con los ecosistemas y su biodiversidad.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valor estético, eco-turismo, arte 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8D0921D0-1A4A-4799-B6FF-1A9818AD8E35}" type="parTrans" cxnId="{4FEB745A-E309-41A4-A3EA-2AF0302ACE2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93ABD822-7328-42C5-860A-9CB125D04FC7}" type="sibTrans" cxnId="{4FEB745A-E309-41A4-A3EA-2AF0302ACE2E}">
      <dgm:prSet/>
      <dgm:spPr/>
      <dgm:t>
        <a:bodyPr/>
        <a:lstStyle/>
        <a:p>
          <a:endParaRPr lang="es-ES">
            <a:latin typeface="Arial" pitchFamily="34" charset="0"/>
            <a:cs typeface="Arial" pitchFamily="34" charset="0"/>
          </a:endParaRPr>
        </a:p>
      </dgm:t>
    </dgm:pt>
    <dgm:pt modelId="{DD6836C9-BAB0-45F3-95B3-E6D8648C4F51}" type="pres">
      <dgm:prSet presAssocID="{3D9F940A-01E3-4A0C-BF9D-0B183ABD95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F24CF8-DDFC-4364-85DE-A6ADC3EBB1DB}" type="pres">
      <dgm:prSet presAssocID="{81053786-32E7-4A35-BC46-EC120AAE151E}" presName="parentLin" presStyleCnt="0"/>
      <dgm:spPr/>
    </dgm:pt>
    <dgm:pt modelId="{43596E36-84D7-4A4C-847A-64CB710076FF}" type="pres">
      <dgm:prSet presAssocID="{81053786-32E7-4A35-BC46-EC120AAE151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6600129-DE6B-4846-9724-FBE64F331249}" type="pres">
      <dgm:prSet presAssocID="{81053786-32E7-4A35-BC46-EC120AAE15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9612-F472-4810-A342-80D3943B5ADE}" type="pres">
      <dgm:prSet presAssocID="{81053786-32E7-4A35-BC46-EC120AAE151E}" presName="negativeSpace" presStyleCnt="0"/>
      <dgm:spPr/>
    </dgm:pt>
    <dgm:pt modelId="{1DC4B8FC-B7D6-4E0A-8486-CC252F2EB29F}" type="pres">
      <dgm:prSet presAssocID="{81053786-32E7-4A35-BC46-EC120AAE151E}" presName="childText" presStyleLbl="conFgAcc1" presStyleIdx="0" presStyleCnt="3" custScaleX="84444" custScaleY="1015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60CC3-A8D1-40FD-AFA2-0BCA16115E19}" type="pres">
      <dgm:prSet presAssocID="{0345FBCA-A9FF-4F5B-BB1D-51C1BA56E314}" presName="spaceBetweenRectangles" presStyleCnt="0"/>
      <dgm:spPr/>
    </dgm:pt>
    <dgm:pt modelId="{98D027DA-6ED2-4A61-B952-786F7F0E580F}" type="pres">
      <dgm:prSet presAssocID="{CA54F656-C73D-4A2A-9140-245858802F77}" presName="parentLin" presStyleCnt="0"/>
      <dgm:spPr/>
    </dgm:pt>
    <dgm:pt modelId="{1E5C4E9C-DB6F-4E4D-A985-08021235F5D6}" type="pres">
      <dgm:prSet presAssocID="{CA54F656-C73D-4A2A-9140-245858802F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0E29831-261E-47D3-8698-6D49096CF96F}" type="pres">
      <dgm:prSet presAssocID="{CA54F656-C73D-4A2A-9140-245858802F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733299-511A-4674-A669-1120E14D8CF2}" type="pres">
      <dgm:prSet presAssocID="{CA54F656-C73D-4A2A-9140-245858802F77}" presName="negativeSpace" presStyleCnt="0"/>
      <dgm:spPr/>
    </dgm:pt>
    <dgm:pt modelId="{C3D5AAA5-A00F-4419-A678-AB2B1D94DF96}" type="pres">
      <dgm:prSet presAssocID="{CA54F656-C73D-4A2A-9140-245858802F77}" presName="childText" presStyleLbl="conFgAcc1" presStyleIdx="1" presStyleCnt="3" custScaleX="84616" custScaleY="1280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A313A8-7056-4A19-AE23-3F6BAFC50B8B}" type="pres">
      <dgm:prSet presAssocID="{06841E35-83E3-444F-A70C-404DE14D2B90}" presName="spaceBetweenRectangles" presStyleCnt="0"/>
      <dgm:spPr/>
    </dgm:pt>
    <dgm:pt modelId="{88154314-0AF0-425B-99FD-2EBCF3DFADD6}" type="pres">
      <dgm:prSet presAssocID="{5A3354DD-1A24-4ED7-AA7E-BFD9258F04D6}" presName="parentLin" presStyleCnt="0"/>
      <dgm:spPr/>
    </dgm:pt>
    <dgm:pt modelId="{75B87719-0140-45FF-B00C-D80A1BA35B5F}" type="pres">
      <dgm:prSet presAssocID="{5A3354DD-1A24-4ED7-AA7E-BFD9258F04D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0A50EB-0259-444E-80F6-A64BE5DE602B}" type="pres">
      <dgm:prSet presAssocID="{5A3354DD-1A24-4ED7-AA7E-BFD9258F04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8D4E4F-C7E4-4E4F-9FFF-665547AE01C4}" type="pres">
      <dgm:prSet presAssocID="{5A3354DD-1A24-4ED7-AA7E-BFD9258F04D6}" presName="negativeSpace" presStyleCnt="0"/>
      <dgm:spPr/>
    </dgm:pt>
    <dgm:pt modelId="{F4EED13A-F3CA-4C28-BB00-D18FDB24F327}" type="pres">
      <dgm:prSet presAssocID="{5A3354DD-1A24-4ED7-AA7E-BFD9258F04D6}" presName="childText" presStyleLbl="conFgAcc1" presStyleIdx="2" presStyleCnt="3" custScaleX="84616" custScaleY="1278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A7A8E-101B-4D1D-9C19-2B5A8B6F8E2E}" srcId="{CA54F656-C73D-4A2A-9140-245858802F77}" destId="{FEEA3EFD-EE37-484C-B902-A6178250098D}" srcOrd="0" destOrd="0" parTransId="{4CCAB889-8AE0-4F40-B2A7-B6A3D92C244D}" sibTransId="{F40EFEE4-8090-486B-AA00-02FAD247EFC4}"/>
    <dgm:cxn modelId="{2A31AAC3-9F60-4A76-BBD0-3EAD6259F1EE}" type="presOf" srcId="{81053786-32E7-4A35-BC46-EC120AAE151E}" destId="{43596E36-84D7-4A4C-847A-64CB710076FF}" srcOrd="0" destOrd="0" presId="urn:microsoft.com/office/officeart/2005/8/layout/list1"/>
    <dgm:cxn modelId="{D62A51DE-F9B3-4C73-932F-ADA72E4C8145}" type="presOf" srcId="{81053786-32E7-4A35-BC46-EC120AAE151E}" destId="{86600129-DE6B-4846-9724-FBE64F331249}" srcOrd="1" destOrd="0" presId="urn:microsoft.com/office/officeart/2005/8/layout/list1"/>
    <dgm:cxn modelId="{97248E71-4F99-4D88-8068-7D035A8D24AB}" type="presOf" srcId="{CA54F656-C73D-4A2A-9140-245858802F77}" destId="{F0E29831-261E-47D3-8698-6D49096CF96F}" srcOrd="1" destOrd="0" presId="urn:microsoft.com/office/officeart/2005/8/layout/list1"/>
    <dgm:cxn modelId="{7DDA86A3-0E33-4C8E-BB47-28AA8648A55C}" type="presOf" srcId="{4BAC3006-6CAB-4AA8-9017-3406B7AD76AC}" destId="{F4EED13A-F3CA-4C28-BB00-D18FDB24F327}" srcOrd="0" destOrd="0" presId="urn:microsoft.com/office/officeart/2005/8/layout/list1"/>
    <dgm:cxn modelId="{682D80C8-93A6-438F-A528-995F1D92165D}" type="presOf" srcId="{3D9F940A-01E3-4A0C-BF9D-0B183ABD951E}" destId="{DD6836C9-BAB0-45F3-95B3-E6D8648C4F51}" srcOrd="0" destOrd="0" presId="urn:microsoft.com/office/officeart/2005/8/layout/list1"/>
    <dgm:cxn modelId="{8D7F3D20-E92F-4C4F-88DD-04C186564B5D}" type="presOf" srcId="{CA54F656-C73D-4A2A-9140-245858802F77}" destId="{1E5C4E9C-DB6F-4E4D-A985-08021235F5D6}" srcOrd="0" destOrd="0" presId="urn:microsoft.com/office/officeart/2005/8/layout/list1"/>
    <dgm:cxn modelId="{D69FEBEE-EB3E-4DC0-9A1B-B2399DC8D334}" srcId="{3D9F940A-01E3-4A0C-BF9D-0B183ABD951E}" destId="{81053786-32E7-4A35-BC46-EC120AAE151E}" srcOrd="0" destOrd="0" parTransId="{DD37B6A2-6C80-4761-90EF-DC8ADBCDCBCE}" sibTransId="{0345FBCA-A9FF-4F5B-BB1D-51C1BA56E314}"/>
    <dgm:cxn modelId="{4FEB745A-E309-41A4-A3EA-2AF0302ACE2E}" srcId="{5A3354DD-1A24-4ED7-AA7E-BFD9258F04D6}" destId="{4BAC3006-6CAB-4AA8-9017-3406B7AD76AC}" srcOrd="0" destOrd="0" parTransId="{8D0921D0-1A4A-4799-B6FF-1A9818AD8E35}" sibTransId="{93ABD822-7328-42C5-860A-9CB125D04FC7}"/>
    <dgm:cxn modelId="{21250396-6555-4FF1-8DD9-77E4936A1134}" type="presOf" srcId="{FEEA3EFD-EE37-484C-B902-A6178250098D}" destId="{C3D5AAA5-A00F-4419-A678-AB2B1D94DF96}" srcOrd="0" destOrd="0" presId="urn:microsoft.com/office/officeart/2005/8/layout/list1"/>
    <dgm:cxn modelId="{667CAF94-6338-4ADA-A2C7-F6C8AB9612A7}" type="presOf" srcId="{A5F87475-84A0-4A29-AAE9-5D3F2713D6DA}" destId="{1DC4B8FC-B7D6-4E0A-8486-CC252F2EB29F}" srcOrd="0" destOrd="0" presId="urn:microsoft.com/office/officeart/2005/8/layout/list1"/>
    <dgm:cxn modelId="{C91A597D-8F09-4311-9A3F-DCEEE7F05C74}" srcId="{3D9F940A-01E3-4A0C-BF9D-0B183ABD951E}" destId="{5A3354DD-1A24-4ED7-AA7E-BFD9258F04D6}" srcOrd="2" destOrd="0" parTransId="{C177DA3E-1D2E-4015-BF2F-C71D74AFF47D}" sibTransId="{A3817CD2-56A7-4926-8B0E-3B8065FB90A2}"/>
    <dgm:cxn modelId="{2EC32D55-4AC1-491C-A1F3-4EC14528DCD4}" srcId="{81053786-32E7-4A35-BC46-EC120AAE151E}" destId="{A5F87475-84A0-4A29-AAE9-5D3F2713D6DA}" srcOrd="0" destOrd="0" parTransId="{FEE88820-4396-41BA-97A1-F92413840274}" sibTransId="{B9F9D57B-9567-4F2E-B11B-E11565CDAB4B}"/>
    <dgm:cxn modelId="{F6A4C3FB-2263-4487-B288-514DEF784F3A}" type="presOf" srcId="{5A3354DD-1A24-4ED7-AA7E-BFD9258F04D6}" destId="{75B87719-0140-45FF-B00C-D80A1BA35B5F}" srcOrd="0" destOrd="0" presId="urn:microsoft.com/office/officeart/2005/8/layout/list1"/>
    <dgm:cxn modelId="{53ED9CFF-1B13-4C6C-82F4-3CD8C21FB992}" srcId="{3D9F940A-01E3-4A0C-BF9D-0B183ABD951E}" destId="{CA54F656-C73D-4A2A-9140-245858802F77}" srcOrd="1" destOrd="0" parTransId="{69CE2672-48FE-486E-A5F0-D0A05E8972D9}" sibTransId="{06841E35-83E3-444F-A70C-404DE14D2B90}"/>
    <dgm:cxn modelId="{DC9FD90C-91A4-4DDD-B4A6-2A1592DC0DD5}" type="presOf" srcId="{5A3354DD-1A24-4ED7-AA7E-BFD9258F04D6}" destId="{FF0A50EB-0259-444E-80F6-A64BE5DE602B}" srcOrd="1" destOrd="0" presId="urn:microsoft.com/office/officeart/2005/8/layout/list1"/>
    <dgm:cxn modelId="{113AE3BE-99AC-4084-98A4-5015346E66A8}" type="presParOf" srcId="{DD6836C9-BAB0-45F3-95B3-E6D8648C4F51}" destId="{4BF24CF8-DDFC-4364-85DE-A6ADC3EBB1DB}" srcOrd="0" destOrd="0" presId="urn:microsoft.com/office/officeart/2005/8/layout/list1"/>
    <dgm:cxn modelId="{DFCE2861-E3FB-413D-8923-6B8CDE0E3A63}" type="presParOf" srcId="{4BF24CF8-DDFC-4364-85DE-A6ADC3EBB1DB}" destId="{43596E36-84D7-4A4C-847A-64CB710076FF}" srcOrd="0" destOrd="0" presId="urn:microsoft.com/office/officeart/2005/8/layout/list1"/>
    <dgm:cxn modelId="{8C34EC2B-B0E8-4596-8DF6-B3AD1A2D923D}" type="presParOf" srcId="{4BF24CF8-DDFC-4364-85DE-A6ADC3EBB1DB}" destId="{86600129-DE6B-4846-9724-FBE64F331249}" srcOrd="1" destOrd="0" presId="urn:microsoft.com/office/officeart/2005/8/layout/list1"/>
    <dgm:cxn modelId="{EA229929-30A8-401A-A4DB-07ED64C556A5}" type="presParOf" srcId="{DD6836C9-BAB0-45F3-95B3-E6D8648C4F51}" destId="{2A1B9612-F472-4810-A342-80D3943B5ADE}" srcOrd="1" destOrd="0" presId="urn:microsoft.com/office/officeart/2005/8/layout/list1"/>
    <dgm:cxn modelId="{9FABE704-8E6C-4082-BE5C-92219BF82422}" type="presParOf" srcId="{DD6836C9-BAB0-45F3-95B3-E6D8648C4F51}" destId="{1DC4B8FC-B7D6-4E0A-8486-CC252F2EB29F}" srcOrd="2" destOrd="0" presId="urn:microsoft.com/office/officeart/2005/8/layout/list1"/>
    <dgm:cxn modelId="{18CE8B70-CEBB-462D-86D1-D0FAE5500CD0}" type="presParOf" srcId="{DD6836C9-BAB0-45F3-95B3-E6D8648C4F51}" destId="{1D760CC3-A8D1-40FD-AFA2-0BCA16115E19}" srcOrd="3" destOrd="0" presId="urn:microsoft.com/office/officeart/2005/8/layout/list1"/>
    <dgm:cxn modelId="{0257505F-F7EB-4B08-AA4C-6FBA81A9A48E}" type="presParOf" srcId="{DD6836C9-BAB0-45F3-95B3-E6D8648C4F51}" destId="{98D027DA-6ED2-4A61-B952-786F7F0E580F}" srcOrd="4" destOrd="0" presId="urn:microsoft.com/office/officeart/2005/8/layout/list1"/>
    <dgm:cxn modelId="{0D177955-8507-49D3-9017-836F3B92DA35}" type="presParOf" srcId="{98D027DA-6ED2-4A61-B952-786F7F0E580F}" destId="{1E5C4E9C-DB6F-4E4D-A985-08021235F5D6}" srcOrd="0" destOrd="0" presId="urn:microsoft.com/office/officeart/2005/8/layout/list1"/>
    <dgm:cxn modelId="{EB3F8A89-8675-480D-9598-FB2A5EDA1E38}" type="presParOf" srcId="{98D027DA-6ED2-4A61-B952-786F7F0E580F}" destId="{F0E29831-261E-47D3-8698-6D49096CF96F}" srcOrd="1" destOrd="0" presId="urn:microsoft.com/office/officeart/2005/8/layout/list1"/>
    <dgm:cxn modelId="{29DD0CF5-275C-4E72-A391-0D3BCC7D6C75}" type="presParOf" srcId="{DD6836C9-BAB0-45F3-95B3-E6D8648C4F51}" destId="{C5733299-511A-4674-A669-1120E14D8CF2}" srcOrd="5" destOrd="0" presId="urn:microsoft.com/office/officeart/2005/8/layout/list1"/>
    <dgm:cxn modelId="{C4087B3E-7678-4DFA-ACEA-DCEBA019C41C}" type="presParOf" srcId="{DD6836C9-BAB0-45F3-95B3-E6D8648C4F51}" destId="{C3D5AAA5-A00F-4419-A678-AB2B1D94DF96}" srcOrd="6" destOrd="0" presId="urn:microsoft.com/office/officeart/2005/8/layout/list1"/>
    <dgm:cxn modelId="{968C6F36-A2F0-4DEE-8F61-05DEC58E9BA6}" type="presParOf" srcId="{DD6836C9-BAB0-45F3-95B3-E6D8648C4F51}" destId="{C7A313A8-7056-4A19-AE23-3F6BAFC50B8B}" srcOrd="7" destOrd="0" presId="urn:microsoft.com/office/officeart/2005/8/layout/list1"/>
    <dgm:cxn modelId="{A1278F26-2AAD-4CF8-9B70-4EA08BF107BE}" type="presParOf" srcId="{DD6836C9-BAB0-45F3-95B3-E6D8648C4F51}" destId="{88154314-0AF0-425B-99FD-2EBCF3DFADD6}" srcOrd="8" destOrd="0" presId="urn:microsoft.com/office/officeart/2005/8/layout/list1"/>
    <dgm:cxn modelId="{5BC6860C-D4B8-4A58-9924-D4777D8A314F}" type="presParOf" srcId="{88154314-0AF0-425B-99FD-2EBCF3DFADD6}" destId="{75B87719-0140-45FF-B00C-D80A1BA35B5F}" srcOrd="0" destOrd="0" presId="urn:microsoft.com/office/officeart/2005/8/layout/list1"/>
    <dgm:cxn modelId="{EC3FA0B5-AD55-4EAF-87B8-0FFE64B08DC9}" type="presParOf" srcId="{88154314-0AF0-425B-99FD-2EBCF3DFADD6}" destId="{FF0A50EB-0259-444E-80F6-A64BE5DE602B}" srcOrd="1" destOrd="0" presId="urn:microsoft.com/office/officeart/2005/8/layout/list1"/>
    <dgm:cxn modelId="{51E2D12B-83AD-446D-9894-A619C83EEF96}" type="presParOf" srcId="{DD6836C9-BAB0-45F3-95B3-E6D8648C4F51}" destId="{BF8D4E4F-C7E4-4E4F-9FFF-665547AE01C4}" srcOrd="9" destOrd="0" presId="urn:microsoft.com/office/officeart/2005/8/layout/list1"/>
    <dgm:cxn modelId="{999882BF-7C26-416A-B9EF-4D2E63BB7138}" type="presParOf" srcId="{DD6836C9-BAB0-45F3-95B3-E6D8648C4F51}" destId="{F4EED13A-F3CA-4C28-BB00-D18FDB24F3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C4B8FC-B7D6-4E0A-8486-CC252F2EB29F}">
      <dsp:nvSpPr>
        <dsp:cNvPr id="0" name=""/>
        <dsp:cNvSpPr/>
      </dsp:nvSpPr>
      <dsp:spPr>
        <a:xfrm>
          <a:off x="0" y="270566"/>
          <a:ext cx="5533385" cy="872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65" tIns="291592" rIns="5085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Bienes de origen biótico o geótico aprovechables.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agua, minería, pesquería, recursos forestales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0" y="270566"/>
        <a:ext cx="5533385" cy="872875"/>
      </dsp:txXfrm>
    </dsp:sp>
    <dsp:sp modelId="{86600129-DE6B-4846-9724-FBE64F331249}">
      <dsp:nvSpPr>
        <dsp:cNvPr id="0" name=""/>
        <dsp:cNvSpPr/>
      </dsp:nvSpPr>
      <dsp:spPr>
        <a:xfrm>
          <a:off x="327636" y="63926"/>
          <a:ext cx="4586909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Abastecimiento: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27636" y="63926"/>
        <a:ext cx="4586909" cy="413280"/>
      </dsp:txXfrm>
    </dsp:sp>
    <dsp:sp modelId="{C3D5AAA5-A00F-4419-A678-AB2B1D94DF96}">
      <dsp:nvSpPr>
        <dsp:cNvPr id="0" name=""/>
        <dsp:cNvSpPr/>
      </dsp:nvSpPr>
      <dsp:spPr>
        <a:xfrm>
          <a:off x="0" y="1425681"/>
          <a:ext cx="5544656" cy="1383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65" tIns="291592" rIns="50856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Contribuciones indirectas al bienestar humano provenientes del buen funcionamiento de los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procesos ecológicos.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aire limpio, regulación del clima, descomposición de la materia orgánica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0" y="1425681"/>
        <a:ext cx="5544656" cy="1383797"/>
      </dsp:txXfrm>
    </dsp:sp>
    <dsp:sp modelId="{F0E29831-261E-47D3-8698-6D49096CF96F}">
      <dsp:nvSpPr>
        <dsp:cNvPr id="0" name=""/>
        <dsp:cNvSpPr/>
      </dsp:nvSpPr>
      <dsp:spPr>
        <a:xfrm>
          <a:off x="327636" y="1219041"/>
          <a:ext cx="4586909" cy="413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Regulación: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27636" y="1219041"/>
        <a:ext cx="4586909" cy="413280"/>
      </dsp:txXfrm>
    </dsp:sp>
    <dsp:sp modelId="{F4EED13A-F3CA-4C28-BB00-D18FDB24F327}">
      <dsp:nvSpPr>
        <dsp:cNvPr id="0" name=""/>
        <dsp:cNvSpPr/>
      </dsp:nvSpPr>
      <dsp:spPr>
        <a:xfrm>
          <a:off x="0" y="3091718"/>
          <a:ext cx="5544656" cy="1380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65" tIns="291592" rIns="508565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Contribuciones intangibles que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las personas obtienen 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a través de su experiencia directa con los ecosistemas y su biodiversidad. </a:t>
          </a:r>
          <a:r>
            <a:rPr lang="es-ES" sz="1600" kern="1200" dirty="0" err="1" smtClean="0">
              <a:solidFill>
                <a:schemeClr val="tx2"/>
              </a:solidFill>
              <a:latin typeface="+mn-lt"/>
              <a:ea typeface="+mn-ea"/>
              <a:cs typeface="+mn-cs"/>
            </a:rPr>
            <a:t>Ej</a:t>
          </a:r>
          <a:r>
            <a:rPr lang="es-ES" sz="1600" kern="1200" dirty="0" smtClean="0">
              <a:solidFill>
                <a:schemeClr val="tx2"/>
              </a:solidFill>
              <a:latin typeface="+mn-lt"/>
              <a:ea typeface="+mn-ea"/>
              <a:cs typeface="+mn-cs"/>
            </a:rPr>
            <a:t>: valor estético, eco-turismo, arte </a:t>
          </a:r>
          <a:endParaRPr lang="es-ES" sz="1600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0" y="3091718"/>
        <a:ext cx="5544656" cy="1380858"/>
      </dsp:txXfrm>
    </dsp:sp>
    <dsp:sp modelId="{FF0A50EB-0259-444E-80F6-A64BE5DE602B}">
      <dsp:nvSpPr>
        <dsp:cNvPr id="0" name=""/>
        <dsp:cNvSpPr/>
      </dsp:nvSpPr>
      <dsp:spPr>
        <a:xfrm>
          <a:off x="327636" y="2885078"/>
          <a:ext cx="4586909" cy="413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itchFamily="34" charset="0"/>
              <a:cs typeface="Arial" pitchFamily="34" charset="0"/>
            </a:rPr>
            <a:t>Culturales:</a:t>
          </a:r>
          <a:endParaRPr lang="es-ES" sz="1400" kern="1200" dirty="0">
            <a:latin typeface="Arial" pitchFamily="34" charset="0"/>
            <a:cs typeface="Arial" pitchFamily="34" charset="0"/>
          </a:endParaRPr>
        </a:p>
      </dsp:txBody>
      <dsp:txXfrm>
        <a:off x="327636" y="2885078"/>
        <a:ext cx="4586909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43D3-117F-486D-8F87-92BE29BF2FF2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7435-CA69-4A59-B9EB-A984DC3C9F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67/n7314/abs/467411a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http://www.magrama.gob.es/es/desarrollo-rural/temas/gestion-sostenible-regadios/plan-nacional-regadios/texto-completo/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Scheffer</a:t>
            </a:r>
            <a:r>
              <a:rPr lang="es-ES" baseline="0" dirty="0" smtClean="0"/>
              <a:t> 2010 </a:t>
            </a:r>
            <a:r>
              <a:rPr lang="es-ES" baseline="0" dirty="0" err="1" smtClean="0"/>
              <a:t>Nature</a:t>
            </a:r>
            <a:endParaRPr lang="es-ES" baseline="0" dirty="0" smtClean="0"/>
          </a:p>
          <a:p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omplex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systems: foreseeing tipping points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BOUNDARY</a:t>
            </a:r>
            <a:r>
              <a:rPr lang="es-ES" baseline="0" dirty="0" smtClean="0"/>
              <a:t> CONDITIONS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purpose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exploring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means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practice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WFE in a country </a:t>
            </a:r>
            <a:r>
              <a:rPr lang="es-ES" baseline="0" dirty="0" err="1" smtClean="0"/>
              <a:t>like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how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could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e.g.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pilyc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assessment</a:t>
            </a:r>
            <a:r>
              <a:rPr lang="es-ES" baseline="0" dirty="0" smtClean="0"/>
              <a:t>. </a:t>
            </a:r>
          </a:p>
          <a:p>
            <a:r>
              <a:rPr lang="es-ES" baseline="0" dirty="0" err="1" smtClean="0"/>
              <a:t>Our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beginning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 </a:t>
            </a:r>
            <a:r>
              <a:rPr lang="es-ES" baseline="0" dirty="0" err="1" smtClean="0"/>
              <a:t>explorative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any</a:t>
            </a:r>
            <a:r>
              <a:rPr lang="es-ES" baseline="0" dirty="0" smtClean="0"/>
              <a:t> concrete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question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interested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finfind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if</a:t>
            </a:r>
            <a:r>
              <a:rPr lang="es-ES" baseline="0" dirty="0" smtClean="0"/>
              <a:t> WFE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relevant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r>
              <a:rPr lang="es-ES" baseline="0" dirty="0" smtClean="0"/>
              <a:t>. 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project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over</a:t>
            </a:r>
            <a:r>
              <a:rPr lang="es-ES" baseline="0" dirty="0" smtClean="0"/>
              <a:t> ten personal </a:t>
            </a:r>
            <a:r>
              <a:rPr lang="es-ES" baseline="0" dirty="0" err="1" smtClean="0"/>
              <a:t>inverviews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field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water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energy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agriculture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environment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asked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oppinion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approach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components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interlinkages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nexus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important</a:t>
            </a:r>
            <a:r>
              <a:rPr lang="es-ES" baseline="0" dirty="0" smtClean="0"/>
              <a:t> at </a:t>
            </a:r>
            <a:r>
              <a:rPr lang="es-ES" baseline="0" dirty="0" err="1" smtClean="0"/>
              <a:t>national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level</a:t>
            </a:r>
            <a:r>
              <a:rPr lang="es-ES" baseline="0" dirty="0" smtClean="0"/>
              <a:t>.</a:t>
            </a:r>
          </a:p>
          <a:p>
            <a:endParaRPr lang="es-ES" baseline="0" dirty="0" smtClean="0"/>
          </a:p>
          <a:p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also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workshop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another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of 15 </a:t>
            </a:r>
            <a:r>
              <a:rPr lang="es-ES" baseline="0" dirty="0" err="1" smtClean="0"/>
              <a:t>experts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address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revelance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different</a:t>
            </a:r>
            <a:r>
              <a:rPr lang="es-ES" baseline="0" dirty="0" smtClean="0"/>
              <a:t> links and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found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7435-CA69-4A59-B9EB-A984DC3C9FE2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194F-57D3-4D6B-86FE-4E7E1E2AA4D4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1512-51EA-4AB6-97A3-438E8282CFA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igram.upm.es/" TargetMode="External"/><Relationship Id="rId4" Type="http://schemas.openxmlformats.org/officeDocument/2006/relationships/hyperlink" Target="mailto:barbara.willaarts@upm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7740352" cy="2016223"/>
          </a:xfrm>
          <a:noFill/>
          <a:ln w="57150">
            <a:noFill/>
          </a:ln>
        </p:spPr>
        <p:txBody>
          <a:bodyPr>
            <a:noAutofit/>
          </a:bodyPr>
          <a:lstStyle/>
          <a:p>
            <a:r>
              <a:rPr lang="es-ES" sz="4000" b="1" dirty="0" smtClean="0">
                <a:solidFill>
                  <a:srgbClr val="00B050"/>
                </a:solidFill>
                <a:latin typeface="+mn-lt"/>
              </a:rPr>
              <a:t>La naturaleza como capital natural</a:t>
            </a:r>
            <a:endParaRPr lang="es-ES" sz="4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1691680" y="3717032"/>
            <a:ext cx="71265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Bárbara A. Willaarts</a:t>
            </a:r>
            <a:endParaRPr lang="es-ES" sz="16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es-ES" sz="1600" dirty="0" smtClean="0">
                <a:solidFill>
                  <a:schemeClr val="tx2"/>
                </a:solidFill>
              </a:rPr>
              <a:t>Centro de Estudios e Investigaciones de Riesgos Agrarios y Medioambientales (CEIGRAM), Universidad Politécnica de Madrid</a:t>
            </a:r>
          </a:p>
          <a:p>
            <a:pPr lvl="0" algn="ctr">
              <a:spcBef>
                <a:spcPct val="0"/>
              </a:spcBef>
            </a:pPr>
            <a:r>
              <a:rPr lang="es-ES" sz="1600" dirty="0" smtClean="0">
                <a:solidFill>
                  <a:schemeClr val="tx2"/>
                </a:solidFill>
              </a:rPr>
              <a:t>Observatorio del Agua de la Fundación Botín</a:t>
            </a:r>
          </a:p>
          <a:p>
            <a:pPr lvl="0" algn="ctr">
              <a:spcBef>
                <a:spcPct val="0"/>
              </a:spcBef>
            </a:pPr>
            <a:endParaRPr lang="es-ES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80120" y="1"/>
            <a:ext cx="7956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 err="1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Second</a:t>
            </a:r>
            <a:r>
              <a:rPr lang="es-ES" sz="1300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s-ES" sz="1300" b="1" dirty="0" err="1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Brainstorming</a:t>
            </a:r>
            <a:r>
              <a:rPr lang="es-ES" sz="1300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 </a:t>
            </a:r>
            <a:r>
              <a:rPr lang="es-ES" sz="1300" b="1" dirty="0" err="1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Session</a:t>
            </a:r>
            <a:r>
              <a:rPr lang="es-ES" sz="1300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-Observatorio del Agua de la Fundación Botín, Madrid 18 Junio 2016</a:t>
            </a:r>
          </a:p>
          <a:p>
            <a:endParaRPr lang="es-ES" sz="1300" b="1" dirty="0">
              <a:solidFill>
                <a:schemeClr val="tx1">
                  <a:lumMod val="50000"/>
                  <a:lumOff val="50000"/>
                </a:schemeClr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6" name="25 Imagen" descr="http://www.dma.fi.upm.es/icons/upm-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661248"/>
            <a:ext cx="8626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"/>
          <p:cNvCxnSpPr/>
          <p:nvPr/>
        </p:nvCxnSpPr>
        <p:spPr>
          <a:xfrm>
            <a:off x="1115616" y="332656"/>
            <a:ext cx="8028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1/12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6386" name="AutoShape 2" descr="Resultado de imagen de logo cei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88" name="AutoShape 4" descr="Resultado de imagen de logo cei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" name="26 Imagen" descr="LogoCEI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6150276"/>
            <a:ext cx="1908820" cy="50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Estado del capital natural en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España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10/12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63688" y="64886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 de los Ecosistemas del Milenio de España (2011).</a:t>
            </a:r>
            <a:endParaRPr lang="es-E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33660" t="38660" r="32320" b="10941"/>
          <a:stretch>
            <a:fillRect/>
          </a:stretch>
        </p:blipFill>
        <p:spPr bwMode="auto">
          <a:xfrm>
            <a:off x="323528" y="1412776"/>
            <a:ext cx="56166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46584" t="37400" r="33029" b="18141"/>
          <a:stretch>
            <a:fillRect/>
          </a:stretch>
        </p:blipFill>
        <p:spPr bwMode="auto">
          <a:xfrm>
            <a:off x="5580112" y="1268760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4716016" y="1268760"/>
            <a:ext cx="1872208" cy="4248472"/>
          </a:xfrm>
          <a:prstGeom prst="rect">
            <a:avLst/>
          </a:prstGeom>
          <a:noFill/>
          <a:ln>
            <a:solidFill>
              <a:srgbClr val="02AE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5040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Mensajes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11/12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475656" y="136399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</a:rPr>
              <a:t>Es imprescindible comenzar a reconocer que los sistemas sociales y naturales no son sistemas independientes, sino un único socio-ecosistema. Los impactos </a:t>
            </a:r>
            <a:r>
              <a:rPr lang="es-ES" dirty="0" smtClean="0">
                <a:solidFill>
                  <a:schemeClr val="tx2"/>
                </a:solidFill>
              </a:rPr>
              <a:t>socio-económicos asociados </a:t>
            </a:r>
            <a:r>
              <a:rPr lang="es-ES" dirty="0" smtClean="0">
                <a:solidFill>
                  <a:schemeClr val="tx2"/>
                </a:solidFill>
              </a:rPr>
              <a:t>a fenómenos de degradación ambiental </a:t>
            </a:r>
            <a:r>
              <a:rPr lang="es-ES" dirty="0" smtClean="0">
                <a:solidFill>
                  <a:schemeClr val="tx2"/>
                </a:solidFill>
              </a:rPr>
              <a:t>(ej. CC</a:t>
            </a:r>
            <a:r>
              <a:rPr lang="es-ES" dirty="0" smtClean="0">
                <a:solidFill>
                  <a:schemeClr val="tx2"/>
                </a:solidFill>
              </a:rPr>
              <a:t>, pérdida biodiversidad) nos lo demuestran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</a:rPr>
              <a:t>La degradación de la naturaleza puede ser un lujo, incluso en los países ricos. La tecnología es cara y no siempre reemplaza lo que la naturaleza es capaz de proporcionarnos y </a:t>
            </a:r>
            <a:r>
              <a:rPr lang="es-ES" dirty="0" smtClean="0">
                <a:solidFill>
                  <a:schemeClr val="tx2"/>
                </a:solidFill>
              </a:rPr>
              <a:t>gratis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</a:rPr>
              <a:t>La </a:t>
            </a:r>
            <a:r>
              <a:rPr lang="es-ES" dirty="0" smtClean="0">
                <a:solidFill>
                  <a:schemeClr val="tx2"/>
                </a:solidFill>
              </a:rPr>
              <a:t>monetarización de los beneficios </a:t>
            </a:r>
            <a:r>
              <a:rPr lang="es-ES" dirty="0" smtClean="0">
                <a:solidFill>
                  <a:schemeClr val="tx2"/>
                </a:solidFill>
              </a:rPr>
              <a:t>derivados </a:t>
            </a:r>
            <a:r>
              <a:rPr lang="es-ES" dirty="0" smtClean="0">
                <a:solidFill>
                  <a:schemeClr val="tx2"/>
                </a:solidFill>
              </a:rPr>
              <a:t>de los servicios de los ecosistemas es un paso para medir la contribución al bienestar social </a:t>
            </a:r>
            <a:r>
              <a:rPr lang="es-ES" b="1" dirty="0" smtClean="0">
                <a:solidFill>
                  <a:schemeClr val="tx2"/>
                </a:solidFill>
              </a:rPr>
              <a:t>material</a:t>
            </a:r>
            <a:r>
              <a:rPr lang="es-ES" dirty="0" smtClean="0">
                <a:solidFill>
                  <a:schemeClr val="tx2"/>
                </a:solidFill>
              </a:rPr>
              <a:t>, </a:t>
            </a:r>
            <a:r>
              <a:rPr lang="es-ES" dirty="0" smtClean="0">
                <a:solidFill>
                  <a:schemeClr val="tx2"/>
                </a:solidFill>
              </a:rPr>
              <a:t>y visibilizar así los beneficios no materiales, aunque </a:t>
            </a:r>
            <a:r>
              <a:rPr lang="es-ES" dirty="0" smtClean="0">
                <a:solidFill>
                  <a:schemeClr val="tx2"/>
                </a:solidFill>
              </a:rPr>
              <a:t>resulta imposible y equivocado pensar que todo se rige por los </a:t>
            </a:r>
            <a:r>
              <a:rPr lang="es-ES" dirty="0" smtClean="0">
                <a:solidFill>
                  <a:schemeClr val="tx2"/>
                </a:solidFill>
              </a:rPr>
              <a:t>euros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es-E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8028384" cy="620688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solidFill>
                  <a:srgbClr val="92D050"/>
                </a:solidFill>
                <a:latin typeface="+mn-lt"/>
              </a:rPr>
              <a:t>Gracias</a:t>
            </a:r>
            <a:endParaRPr lang="es-ES" sz="4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765300"/>
            <a:ext cx="45593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259632" y="2564904"/>
            <a:ext cx="3458344" cy="121264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chemeClr val="bg1"/>
                </a:solidFill>
                <a:hlinkClick r:id="rId4"/>
              </a:rPr>
              <a:t>barbara.willaarts@upm.es</a:t>
            </a:r>
            <a:endParaRPr lang="es-ES_tradnl" sz="2000" b="1" dirty="0">
              <a:solidFill>
                <a:schemeClr val="bg1"/>
              </a:solidFill>
            </a:endParaRP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bg1"/>
                </a:solidFill>
                <a:hlinkClick r:id="rId5"/>
              </a:rPr>
              <a:t>www.ceigram.upm.es</a:t>
            </a:r>
            <a:endParaRPr lang="es-ES" sz="2000" dirty="0">
              <a:solidFill>
                <a:schemeClr val="bg1"/>
              </a:solidFill>
            </a:endParaRPr>
          </a:p>
          <a:p>
            <a:pPr marL="514350" indent="-51435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00392" y="6300028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12/12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Contenidos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2/12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547664" y="1484784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</a:rPr>
              <a:t>La naturaleza y su contribución al bienestar humano</a:t>
            </a:r>
            <a:endParaRPr lang="es-ES" sz="2800" i="1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</a:rPr>
              <a:t>Era de cambios e incertidumbres…también para nuestros ecosistemas 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es-ES" sz="2800" dirty="0" smtClean="0">
              <a:solidFill>
                <a:schemeClr val="tx2"/>
              </a:solidFill>
            </a:endParaRPr>
          </a:p>
          <a:p>
            <a:pPr marL="358775" indent="-358775" algn="just">
              <a:buFont typeface="Wingdings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</a:rPr>
              <a:t>Desafíos y oportunidades en España</a:t>
            </a:r>
          </a:p>
          <a:p>
            <a:pPr marL="358775" indent="-358775" algn="just">
              <a:buFont typeface="Wingdings" pitchFamily="2" charset="2"/>
              <a:buChar char="§"/>
            </a:pPr>
            <a:endParaRPr lang="es-ES" sz="28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416824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Argumentos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éticos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pero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también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prácticos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para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conservar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la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naturaleza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3/12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13" name="Picture 2" descr="https://encrypted-tbn3.gstatic.com/images?q=tbn:ANd9GcQp_xPMTSULKLFbvCtw_AQkHbQ_E3lkzqa7KGfOqAV-8luOoXyc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73812"/>
            <a:ext cx="1502673" cy="990894"/>
          </a:xfrm>
          <a:prstGeom prst="rect">
            <a:avLst/>
          </a:prstGeom>
          <a:noFill/>
        </p:spPr>
      </p:pic>
      <p:pic>
        <p:nvPicPr>
          <p:cNvPr id="14" name="Picture 18" descr="https://encrypted-tbn3.gstatic.com/images?q=tbn:ANd9GcTbOQ8_5oi_d-1sjqRLdRXBJvXIi5y919hvsqnVYO0ls_VV4SrV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153932"/>
            <a:ext cx="1512168" cy="1021180"/>
          </a:xfrm>
          <a:prstGeom prst="rect">
            <a:avLst/>
          </a:prstGeom>
          <a:noFill/>
        </p:spPr>
      </p:pic>
      <p:pic>
        <p:nvPicPr>
          <p:cNvPr id="15" name="Picture 2" descr="http://www.groundworkopportunities.org/wp-content/uploads/2013/02/clean-w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268760"/>
            <a:ext cx="1669584" cy="1231332"/>
          </a:xfrm>
          <a:prstGeom prst="rect">
            <a:avLst/>
          </a:prstGeom>
          <a:noFill/>
        </p:spPr>
      </p:pic>
      <p:pic>
        <p:nvPicPr>
          <p:cNvPr id="17" name="Picture 4" descr="http://2.bp.blogspot.com/_PuoJ2BG8mkc/SifJLKdQYoI/AAAAAAAAApM/HyOpwvNIpdk/s400/honey+bee+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1656184" cy="1262780"/>
          </a:xfrm>
          <a:prstGeom prst="rect">
            <a:avLst/>
          </a:prstGeom>
          <a:noFill/>
        </p:spPr>
      </p:pic>
      <p:pic>
        <p:nvPicPr>
          <p:cNvPr id="18" name="Picture 6" descr="http://www.oregon-inlet-fishing-charters.com/images/tun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933056"/>
            <a:ext cx="1648321" cy="1219596"/>
          </a:xfrm>
          <a:prstGeom prst="rect">
            <a:avLst/>
          </a:prstGeom>
          <a:noFill/>
        </p:spPr>
      </p:pic>
      <p:cxnSp>
        <p:nvCxnSpPr>
          <p:cNvPr id="19" name="18 Conector recto de flecha"/>
          <p:cNvCxnSpPr/>
          <p:nvPr/>
        </p:nvCxnSpPr>
        <p:spPr>
          <a:xfrm>
            <a:off x="3851920" y="3284984"/>
            <a:ext cx="194421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491880" y="2132856"/>
            <a:ext cx="257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Los “5 grandes” son espectaculares 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347864" y="3789040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Pero la naturaleza es mucho más que  especies emblemáticas.  Es la base sobre la cual se sostiene nuestro propio bienestar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22" name="Picture 8" descr="http://www.personal.psu.edu/afr3/blogs/SIOW/elepha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234052"/>
            <a:ext cx="1512168" cy="1138890"/>
          </a:xfrm>
          <a:prstGeom prst="rect">
            <a:avLst/>
          </a:prstGeom>
          <a:noFill/>
        </p:spPr>
      </p:pic>
      <p:pic>
        <p:nvPicPr>
          <p:cNvPr id="50178" name="Picture 2" descr="https://safarifotografico.files.wordpress.com/2007/07/202_02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5610316"/>
            <a:ext cx="1512168" cy="1131052"/>
          </a:xfrm>
          <a:prstGeom prst="rect">
            <a:avLst/>
          </a:prstGeom>
          <a:noFill/>
        </p:spPr>
      </p:pic>
      <p:pic>
        <p:nvPicPr>
          <p:cNvPr id="50180" name="Picture 4" descr="Búfalo cafre. Lago Nakuru. Kenya. Septiembre de 20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4458188"/>
            <a:ext cx="1512168" cy="1080120"/>
          </a:xfrm>
          <a:prstGeom prst="rect">
            <a:avLst/>
          </a:prstGeom>
          <a:noFill/>
        </p:spPr>
      </p:pic>
      <p:pic>
        <p:nvPicPr>
          <p:cNvPr id="26628" name="Picture 4" descr="http://granadablogs.com/gr-arquitectos/files/2010/08/cultivos-cadiz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224" y="5229200"/>
            <a:ext cx="167271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La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naturaleza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entendida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como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un capital natural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4</a:t>
            </a:r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graphicFrame>
        <p:nvGraphicFramePr>
          <p:cNvPr id="13" name="3 Marcador de contenido"/>
          <p:cNvGraphicFramePr>
            <a:graphicFrameLocks/>
          </p:cNvGraphicFramePr>
          <p:nvPr/>
        </p:nvGraphicFramePr>
        <p:xfrm>
          <a:off x="1835696" y="2060848"/>
          <a:ext cx="65527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475656" y="1196752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tx2"/>
                </a:solidFill>
              </a:rPr>
              <a:t>Servicios de los ecosistemas: </a:t>
            </a:r>
            <a:r>
              <a:rPr lang="es-ES" sz="2200" dirty="0" smtClean="0">
                <a:solidFill>
                  <a:schemeClr val="tx2"/>
                </a:solidFill>
              </a:rPr>
              <a:t>beneficios directos e indirectos que la sociedad obtiene de la naturaleza </a:t>
            </a:r>
            <a:r>
              <a:rPr lang="es-ES" sz="2200" dirty="0" smtClean="0">
                <a:solidFill>
                  <a:schemeClr val="tx2"/>
                </a:solidFill>
              </a:rPr>
              <a:t>(MEA, 2005)</a:t>
            </a:r>
            <a:endParaRPr lang="es-ES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632848" cy="5040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¿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Cómo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la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naturaleza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contribuye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nuestro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bienestar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s-E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5</a:t>
            </a:r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14" name="Picture 2" descr="C:\Users\Barbara\Downloads\linkages-between-ecosystem-services-and-human-well-being_83bb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36712"/>
            <a:ext cx="7502274" cy="5256584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635896" y="6237312"/>
            <a:ext cx="410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Millennium </a:t>
            </a:r>
            <a:r>
              <a:rPr lang="es-ES" dirty="0" err="1" smtClean="0"/>
              <a:t>Ecosystem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 (2005)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632848" cy="5040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Repensando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nuestra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relación con la </a:t>
            </a:r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naturaleza</a:t>
            </a:r>
            <a:endParaRPr lang="es-E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6/12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99592" y="1196752"/>
            <a:ext cx="1224136" cy="10081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nature</a:t>
            </a:r>
            <a:endParaRPr lang="es-ES" dirty="0"/>
          </a:p>
        </p:txBody>
      </p:sp>
      <p:sp>
        <p:nvSpPr>
          <p:cNvPr id="30" name="29 Elipse"/>
          <p:cNvSpPr/>
          <p:nvPr/>
        </p:nvSpPr>
        <p:spPr>
          <a:xfrm>
            <a:off x="2411760" y="836712"/>
            <a:ext cx="1584176" cy="136815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society</a:t>
            </a:r>
            <a:endParaRPr lang="es-ES" dirty="0"/>
          </a:p>
        </p:txBody>
      </p:sp>
      <p:sp>
        <p:nvSpPr>
          <p:cNvPr id="31" name="30 Elipse"/>
          <p:cNvSpPr/>
          <p:nvPr/>
        </p:nvSpPr>
        <p:spPr>
          <a:xfrm>
            <a:off x="1691680" y="2420888"/>
            <a:ext cx="2088232" cy="19442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economy</a:t>
            </a:r>
            <a:endParaRPr lang="es-ES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763688" y="2060848"/>
            <a:ext cx="432048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1979712" y="1556792"/>
            <a:ext cx="57606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H="1">
            <a:off x="2915816" y="1988840"/>
            <a:ext cx="207640" cy="50405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043608" y="4437112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Las percepción de los 3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sistemas </a:t>
            </a:r>
            <a:endParaRPr lang="es-E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5076056" y="2276872"/>
            <a:ext cx="3672408" cy="33123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nature</a:t>
            </a:r>
            <a:endParaRPr lang="es-ES" dirty="0"/>
          </a:p>
        </p:txBody>
      </p:sp>
      <p:sp>
        <p:nvSpPr>
          <p:cNvPr id="39" name="38 Elipse"/>
          <p:cNvSpPr/>
          <p:nvPr/>
        </p:nvSpPr>
        <p:spPr>
          <a:xfrm>
            <a:off x="5436096" y="2564904"/>
            <a:ext cx="3024336" cy="28083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society</a:t>
            </a:r>
            <a:endParaRPr lang="es-ES" dirty="0"/>
          </a:p>
        </p:txBody>
      </p:sp>
      <p:sp>
        <p:nvSpPr>
          <p:cNvPr id="40" name="39 Elipse"/>
          <p:cNvSpPr/>
          <p:nvPr/>
        </p:nvSpPr>
        <p:spPr>
          <a:xfrm>
            <a:off x="5868144" y="3068960"/>
            <a:ext cx="2088232" cy="1800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004048" y="112474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…pero es conveniente o imprescindible repensar estas interrelaciones</a:t>
            </a:r>
            <a:endParaRPr lang="es-E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0" y="5165229"/>
            <a:ext cx="78843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Factores socio-culturales influyen en esta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percepción: 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Religión (ej. Cristianismo y la dominación de la naturaleza ); Desarrollo tecnológico (ej. Sustitución de procesos ecológicos); Urbanización (ej. Comida viene de la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nevera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y el agua del grifo); Económicos (ej.  Modelo imperfecto que no integra externalidades)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Síntomas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agotamiento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del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planeta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7</a:t>
            </a:r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14" name="13 Imagen" descr="planetary-boundaries-flaw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6624737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Posibles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respuestas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de un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sistema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8</a:t>
            </a:r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17" name="16 Imagen" descr="Scheffer and Carpenter 2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68631"/>
            <a:ext cx="7020272" cy="211193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5436096" y="15805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Scheffer and </a:t>
            </a:r>
            <a:r>
              <a:rPr lang="es-ES" dirty="0" err="1" smtClean="0"/>
              <a:t>Carpenter</a:t>
            </a:r>
            <a:r>
              <a:rPr lang="es-ES" dirty="0" smtClean="0"/>
              <a:t> (2003)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547664" y="4244895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Incertidumbre sobre donde estamos en este momento, y cómo responderá el sistema si continúan las “perturbaciones”. La respuesta lineal es  la menos probable. </a:t>
            </a:r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16824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Estado del capital natural en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España</a:t>
            </a:r>
            <a:endParaRPr lang="es-E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74902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23528" y="0"/>
            <a:ext cx="467544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74902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0"/>
            <a:ext cx="467544" cy="6858000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8028384" y="6237312"/>
            <a:ext cx="648072" cy="432048"/>
          </a:xfrm>
          <a:prstGeom prst="rect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8388424" y="6652120"/>
            <a:ext cx="0" cy="23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AutoShape 2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8" name="AutoShape 6" descr="Resultado de imagen de egu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8100392" y="630002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9/12</a:t>
            </a:r>
            <a:endParaRPr lang="es-ES" sz="1100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l="29408" t="14720" r="27359" b="9681"/>
          <a:stretch>
            <a:fillRect/>
          </a:stretch>
        </p:blipFill>
        <p:spPr bwMode="auto">
          <a:xfrm>
            <a:off x="2267744" y="1124744"/>
            <a:ext cx="519777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763688" y="64886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 de los Ecosistemas del Milenio de España (2011).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2483768" y="1484784"/>
            <a:ext cx="3744416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483768" y="2348880"/>
            <a:ext cx="3744416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1935</Words>
  <Application>Microsoft Office PowerPoint</Application>
  <PresentationFormat>Presentación en pantalla (4:3)</PresentationFormat>
  <Paragraphs>213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La naturaleza como capital natural</vt:lpstr>
      <vt:lpstr>Contenidos</vt:lpstr>
      <vt:lpstr>Argumentos éticos pero también prácticos para conservar la naturaleza</vt:lpstr>
      <vt:lpstr>La naturaleza entendida como un capital natural</vt:lpstr>
      <vt:lpstr>¿Cómo la naturaleza contribuye a nuestro bienestar?</vt:lpstr>
      <vt:lpstr>Repensando nuestra relación con la naturaleza</vt:lpstr>
      <vt:lpstr>Síntomas de agotamiento del planeta</vt:lpstr>
      <vt:lpstr>Posibles respuestas de un sistema </vt:lpstr>
      <vt:lpstr>Estado del capital natural en España</vt:lpstr>
      <vt:lpstr>Estado del capital natural en España</vt:lpstr>
      <vt:lpstr>Mensajes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Barbara Willaarts</dc:creator>
  <cp:lastModifiedBy>Barbara Willaarts</cp:lastModifiedBy>
  <cp:revision>120</cp:revision>
  <dcterms:created xsi:type="dcterms:W3CDTF">2016-04-13T09:49:02Z</dcterms:created>
  <dcterms:modified xsi:type="dcterms:W3CDTF">2016-06-28T09:32:15Z</dcterms:modified>
</cp:coreProperties>
</file>