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94586-FAAA-418B-B6B4-CE7D56271583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D9735-6EFE-4298-9EF7-B133F52CD6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4370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308A4-5856-4A5C-999D-F4B598308F19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6E60A-8C87-4CBE-B997-8A550BEA2D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356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6E60A-8C87-4CBE-B997-8A550BEA2DA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79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EDDB-F541-480C-AF6B-61FA1F569A00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D04-9EEF-405B-A136-64B275371ACD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8AD-61DA-4B84-AB8A-433FB0452F92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13FE-8CEC-4B1B-AFEB-FDAB53F06681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3AC4-089D-4F63-9B93-DADF9F8D19A7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3D41-1614-4241-AEEB-ADC8CDBF79D3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47E6-539C-4A1B-B5C4-E94AE45224AB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5A9A-2075-40B5-BA66-791140C13D68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2CF4-0246-45DD-B323-E8EC2B4CA1C6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9ECA-0E1A-454D-AAAC-F169713119AD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1C36-CAE9-460A-A257-832DBA6C67B7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DFE3-52CA-493C-AAB4-0B58F7A1F008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6FC7-D888-4FB4-B2CB-324E4E1D8249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A5DB-5B75-4AB8-9EF4-BA30E8C9DA9E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5124-5892-4D19-8816-7976290F1AC8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CCF6-83B7-479B-8CBE-B82A34673E4C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B5A-0158-4651-BED3-F52E95B1E569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0885821-2FF9-4CAC-AF2D-C548141F1873}" type="datetime1">
              <a:rPr lang="en-US" smtClean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382251" y="832104"/>
            <a:ext cx="12736052" cy="1394388"/>
          </a:xfrm>
        </p:spPr>
        <p:txBody>
          <a:bodyPr>
            <a:normAutofit/>
          </a:bodyPr>
          <a:lstStyle/>
          <a:p>
            <a:r>
              <a:rPr lang="es-ES" sz="5200" dirty="0" smtClean="0"/>
              <a:t>“SECOND BRAINSTORMING SESSION”</a:t>
            </a:r>
            <a:endParaRPr lang="es-ES" sz="5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8405" y="1775709"/>
            <a:ext cx="9939778" cy="1391308"/>
          </a:xfrm>
        </p:spPr>
        <p:txBody>
          <a:bodyPr>
            <a:noAutofit/>
          </a:bodyPr>
          <a:lstStyle/>
          <a:p>
            <a:r>
              <a:rPr lang="es-ES" sz="3400" dirty="0" smtClean="0"/>
              <a:t>SOBRE LOS VALORES INTANGIBLES EN LA GESTIÓN INTEGRAL DE LOS RECURSOS HÍDRICOS (GIRH)</a:t>
            </a:r>
            <a:endParaRPr lang="es-ES" sz="34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234183" y="4599806"/>
            <a:ext cx="9144000" cy="13574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smtClean="0"/>
              <a:t>POR M. RAMON LLAMAS</a:t>
            </a:r>
          </a:p>
          <a:p>
            <a:r>
              <a:rPr lang="es-ES" sz="2400" dirty="0" smtClean="0"/>
              <a:t>DIRECTOR EMÉRITO DEL OBSERVATORIO DEL AGUA DE LA FUNDACIÓN BOTIN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209799" y="4576279"/>
            <a:ext cx="9144000" cy="5236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234183" y="3638478"/>
            <a:ext cx="9144000" cy="7447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smtClean="0"/>
              <a:t>MADRID, </a:t>
            </a:r>
            <a:r>
              <a:rPr lang="es-ES" sz="2400" dirty="0"/>
              <a:t>Sede Fundación Botín, C/ Castelló, 18</a:t>
            </a:r>
          </a:p>
          <a:p>
            <a:r>
              <a:rPr lang="es-ES" sz="2400" dirty="0" smtClean="0"/>
              <a:t>MARTES 28 DE JUNIO DE 2016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15" descr="escudo R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48" y="4064147"/>
            <a:ext cx="1004745" cy="1484784"/>
          </a:xfrm>
          <a:prstGeom prst="rect">
            <a:avLst/>
          </a:prstGeom>
          <a:noFill/>
        </p:spPr>
      </p:pic>
      <p:pic>
        <p:nvPicPr>
          <p:cNvPr id="9" name="6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48" y="5765541"/>
            <a:ext cx="3672408" cy="82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Documents and Settings\Usuario\Mis documentos\mercedes 23.11.09\Varias Carpetas\Escudos y Logos\escudo Universidad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248" y="2678768"/>
            <a:ext cx="1057275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7187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5.   CONCLUSIONES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valores </a:t>
            </a:r>
            <a:r>
              <a:rPr lang="es-ES" dirty="0" err="1" smtClean="0"/>
              <a:t>metrificables</a:t>
            </a:r>
            <a:r>
              <a:rPr lang="es-ES" dirty="0" smtClean="0"/>
              <a:t> o medibles, todavía se utilizan de forma parcial y frecuentemente confusa en España. Pero sería relativamente fácil utilizarlos adecuadamente.</a:t>
            </a:r>
          </a:p>
          <a:p>
            <a:endParaRPr lang="es-ES" dirty="0" smtClean="0"/>
          </a:p>
          <a:p>
            <a:r>
              <a:rPr lang="es-ES" dirty="0" smtClean="0"/>
              <a:t>Los valores intangibles teóricamente no los considera nadie pero de hecho pueden ser más importantes que los medibles. </a:t>
            </a:r>
          </a:p>
          <a:p>
            <a:endParaRPr lang="es-ES" dirty="0" smtClean="0"/>
          </a:p>
          <a:p>
            <a:r>
              <a:rPr lang="es-ES" dirty="0" smtClean="0"/>
              <a:t>Este seminario se dedica esencialmente a tratar de los valores intangibles.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“SECOND BRAINSTORMING SESSION”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u="sng" dirty="0" smtClean="0"/>
              <a:t>INDICE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ORIGEN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FINALIDAD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UN PASEO POR EL BOSQUE DE NOMBRES Y CONCEPTOS </a:t>
            </a:r>
            <a:r>
              <a:rPr lang="es-ES" dirty="0" smtClean="0"/>
              <a:t>SIMILARES A GOBERNANZA DEL AGUA, GIHR,…</a:t>
            </a:r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LOS VALORES “MEDIBLES” EN LA EXPERIENCIA DEL OBSERVATORIO DEL AGUA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2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/>
            </a:pPr>
            <a:r>
              <a:rPr lang="es-ES" dirty="0" smtClean="0"/>
              <a:t>ORIGEN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Mandato del Patronato de la Fundación Botín el 30 de marzo de 2016 al </a:t>
            </a:r>
            <a:r>
              <a:rPr lang="es-ES" dirty="0" err="1" smtClean="0"/>
              <a:t>prof.</a:t>
            </a:r>
            <a:r>
              <a:rPr lang="es-ES" dirty="0" smtClean="0"/>
              <a:t> Llamas al pasar de Director del Observatorio a Director Emérito.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Se va a ocupar principalmente de estudiar los problemas relacionados con la Gobernanza del Agua especialmente en sus aspectos éticos.</a:t>
            </a:r>
          </a:p>
          <a:p>
            <a:endParaRPr lang="es-ES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7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   FINALIDAD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Como el </a:t>
            </a:r>
            <a:r>
              <a:rPr lang="es-ES" dirty="0"/>
              <a:t>tema es novedoso y complejo</a:t>
            </a:r>
            <a:r>
              <a:rPr lang="es-ES" dirty="0" smtClean="0"/>
              <a:t>. Para intentar recibir ideas se </a:t>
            </a:r>
            <a:r>
              <a:rPr lang="es-ES" dirty="0"/>
              <a:t>han hecho estos 2 “</a:t>
            </a:r>
            <a:r>
              <a:rPr lang="es-ES" dirty="0" err="1" smtClean="0"/>
              <a:t>Brainstormings</a:t>
            </a:r>
            <a:r>
              <a:rPr lang="es-ES" dirty="0" smtClean="0"/>
              <a:t>” </a:t>
            </a:r>
            <a:r>
              <a:rPr lang="es-ES" dirty="0"/>
              <a:t>(Tormenta de </a:t>
            </a:r>
            <a:r>
              <a:rPr lang="es-ES" dirty="0" smtClean="0"/>
              <a:t>Ideas</a:t>
            </a:r>
            <a:r>
              <a:rPr lang="es-ES" dirty="0"/>
              <a:t>) para ampliar el horizonte</a:t>
            </a:r>
            <a:r>
              <a:rPr lang="es-ES" dirty="0" smtClean="0"/>
              <a:t>.</a:t>
            </a:r>
          </a:p>
          <a:p>
            <a:r>
              <a:rPr lang="es-ES" dirty="0" smtClean="0"/>
              <a:t>El primero, muy breve, tuvo lugar el 20 de junio. </a:t>
            </a:r>
          </a:p>
          <a:p>
            <a:r>
              <a:rPr lang="es-ES" dirty="0" smtClean="0"/>
              <a:t>El segundo, hoy. 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4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3483"/>
          </a:xfrm>
        </p:spPr>
        <p:txBody>
          <a:bodyPr>
            <a:normAutofit/>
          </a:bodyPr>
          <a:lstStyle/>
          <a:p>
            <a:r>
              <a:rPr lang="es-ES" sz="4000" dirty="0" smtClean="0"/>
              <a:t>3.   UN </a:t>
            </a:r>
            <a:r>
              <a:rPr lang="es-ES" sz="4000" dirty="0"/>
              <a:t>PASEO POR EL BOSQUE DE NOMBRES Y CONCEPTOS </a:t>
            </a:r>
            <a:r>
              <a:rPr lang="es-ES" sz="4000" dirty="0" smtClean="0"/>
              <a:t>SIMILARES A GOBERNANZA DEL AGUA, GIHR,… (I)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0000" y="2578607"/>
            <a:ext cx="10233800" cy="3598355"/>
          </a:xfrm>
        </p:spPr>
        <p:txBody>
          <a:bodyPr/>
          <a:lstStyle/>
          <a:p>
            <a:r>
              <a:rPr lang="es-ES" b="1" dirty="0"/>
              <a:t>Gobernanza</a:t>
            </a:r>
            <a:r>
              <a:rPr lang="es-ES" dirty="0"/>
              <a:t>. Expresión moderna. Tres elementos: Gobierno, Empresas, y Sociedad civil.</a:t>
            </a:r>
          </a:p>
          <a:p>
            <a:pPr>
              <a:buNone/>
            </a:pPr>
            <a:endParaRPr lang="es-ES" dirty="0"/>
          </a:p>
          <a:p>
            <a:r>
              <a:rPr lang="es-ES" dirty="0"/>
              <a:t>La gobernanza de una región o actividad puede no ser buena debido al pobre funcionamiento de alguno de los tres elementos.                                                                                             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6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32939"/>
          </a:xfrm>
        </p:spPr>
        <p:txBody>
          <a:bodyPr>
            <a:normAutofit/>
          </a:bodyPr>
          <a:lstStyle/>
          <a:p>
            <a:r>
              <a:rPr lang="es-ES" sz="4000" dirty="0" smtClean="0"/>
              <a:t>3.   UN </a:t>
            </a:r>
            <a:r>
              <a:rPr lang="es-ES" sz="4000" dirty="0"/>
              <a:t>PASEO POR EL BOSQUE DE NOMBRES Y CONCEPTOS SIMILARES A GOBERNANZA DEL AGUA, GIHR,… (</a:t>
            </a:r>
            <a:r>
              <a:rPr lang="es-ES" sz="4000" dirty="0" smtClean="0"/>
              <a:t>II)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0000" y="2798064"/>
            <a:ext cx="10233800" cy="4160520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/>
              <a:t>INTEGRATED WATER RESOURCES MANAGMENT  (IWRM) . </a:t>
            </a:r>
            <a:r>
              <a:rPr lang="es-ES" dirty="0"/>
              <a:t>(Es un concepto relacionado que está muy de moda) pero ¿qué es lo que hay que integrar?</a:t>
            </a:r>
          </a:p>
          <a:p>
            <a:pPr>
              <a:buNone/>
            </a:pPr>
            <a:endParaRPr lang="es-ES" dirty="0"/>
          </a:p>
          <a:p>
            <a:pPr marL="624078" lvl="0" indent="-514350">
              <a:buFont typeface="+mj-lt"/>
              <a:buAutoNum type="alphaLcParenR"/>
            </a:pPr>
            <a:r>
              <a:rPr lang="es-ES" dirty="0"/>
              <a:t>Valores </a:t>
            </a:r>
            <a:r>
              <a:rPr lang="es-ES" dirty="0" err="1"/>
              <a:t>metrificables</a:t>
            </a:r>
            <a:r>
              <a:rPr lang="es-ES" dirty="0"/>
              <a:t> o medibles como volúmenes de agua, su coste, valor económico de la actividad y puestos de trabajo relacionados</a:t>
            </a:r>
            <a:r>
              <a:rPr lang="es-ES" dirty="0" smtClean="0"/>
              <a:t>. En las 4 transparencias siguientes sintetizamos lo mucho realizado por el OA en estos valores.</a:t>
            </a:r>
          </a:p>
          <a:p>
            <a:pPr marL="624078" lvl="0" indent="-514350">
              <a:buFont typeface="+mj-lt"/>
              <a:buAutoNum type="alphaLcParenR"/>
            </a:pPr>
            <a:endParaRPr lang="es-ES" dirty="0"/>
          </a:p>
          <a:p>
            <a:pPr marL="624078" lvl="0" indent="-514350">
              <a:buFont typeface="+mj-lt"/>
              <a:buAutoNum type="alphaLcParenR"/>
            </a:pPr>
            <a:r>
              <a:rPr lang="es-ES" dirty="0"/>
              <a:t>Valores no </a:t>
            </a:r>
            <a:r>
              <a:rPr lang="es-ES" dirty="0" err="1"/>
              <a:t>metrificables</a:t>
            </a:r>
            <a:r>
              <a:rPr lang="es-ES" dirty="0"/>
              <a:t>, como valor y servicios de los ecosistemas, externalidades, valor político, etc</a:t>
            </a:r>
            <a:r>
              <a:rPr lang="es-ES" dirty="0" smtClean="0"/>
              <a:t>. Este es el objetivo fundamental de esta sesión </a:t>
            </a:r>
            <a:r>
              <a:rPr lang="es-ES" dirty="0" err="1" smtClean="0"/>
              <a:t>Brainstorming</a:t>
            </a:r>
            <a:r>
              <a:rPr lang="es-ES" dirty="0" smtClean="0"/>
              <a:t>.</a:t>
            </a:r>
          </a:p>
          <a:p>
            <a:pPr marL="624078" lvl="0" indent="-514350">
              <a:buFont typeface="+mj-lt"/>
              <a:buAutoNum type="alphaLcParenR"/>
            </a:pPr>
            <a:endParaRPr lang="es-ES" dirty="0" smtClean="0"/>
          </a:p>
          <a:p>
            <a:pPr marL="624078" lvl="0" indent="-514350">
              <a:buFont typeface="+mj-lt"/>
              <a:buAutoNum type="alphaLcParenR"/>
            </a:pPr>
            <a:endParaRPr lang="es-ES" dirty="0"/>
          </a:p>
          <a:p>
            <a:pPr marL="109728" lvl="0" indent="0">
              <a:buNone/>
            </a:pP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9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33523"/>
          </a:xfrm>
        </p:spPr>
        <p:txBody>
          <a:bodyPr>
            <a:normAutofit fontScale="90000"/>
          </a:bodyPr>
          <a:lstStyle/>
          <a:p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4.   LOS </a:t>
            </a:r>
            <a:r>
              <a:rPr lang="es-ES" sz="4400" dirty="0"/>
              <a:t>VALORES “MEDIBLES” EN LA EXPERIENCIA DEL OBSERVATORIO DEL </a:t>
            </a:r>
            <a:r>
              <a:rPr lang="es-ES" sz="4400" dirty="0" smtClean="0"/>
              <a:t>AGUA (I). LA HH EXTENDIDA. ASPECTOS ECONÓMICOS Y SOCIALES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067744"/>
              </p:ext>
            </p:extLst>
          </p:nvPr>
        </p:nvGraphicFramePr>
        <p:xfrm>
          <a:off x="3154736" y="2984127"/>
          <a:ext cx="7543744" cy="3708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36"/>
                <a:gridCol w="1885936"/>
                <a:gridCol w="1885936"/>
                <a:gridCol w="1885936"/>
              </a:tblGrid>
              <a:tr h="601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Activity</a:t>
                      </a:r>
                      <a:r>
                        <a:rPr lang="es-ES" sz="15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15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Consumptive</a:t>
                      </a:r>
                      <a:r>
                        <a:rPr lang="es-ES" sz="15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use (10</a:t>
                      </a:r>
                      <a:r>
                        <a:rPr lang="es-ES" sz="1500" b="1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s-ES" sz="15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m</a:t>
                      </a:r>
                      <a:r>
                        <a:rPr lang="es-ES" sz="1500" b="1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s-ES" sz="15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s-ES" sz="15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GDP (10</a:t>
                      </a:r>
                      <a:r>
                        <a:rPr lang="es-ES" sz="1500" b="1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s-ES" sz="15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Euro)</a:t>
                      </a:r>
                      <a:endParaRPr lang="es-ES" sz="15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Workforce</a:t>
                      </a:r>
                      <a:r>
                        <a:rPr lang="es-ES" sz="15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(%)</a:t>
                      </a:r>
                      <a:endParaRPr lang="es-ES" sz="15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</a:tr>
              <a:tr h="44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Agriculture</a:t>
                      </a: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s-ES" sz="1100" b="1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livestock</a:t>
                      </a: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 (75%)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 (3%) 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</a:tr>
              <a:tr h="44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Industry</a:t>
                      </a: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(5%)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160 (16%)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</a:tr>
              <a:tr h="44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Urban uses 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 (12%)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 (0.5%)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</a:tr>
              <a:tr h="44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Services (excl. tourism) 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0.5 (4%)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600 (60%)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67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</a:tr>
              <a:tr h="44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Tourism and golf courses 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0.5 (4%)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110 (11%)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</a:tr>
              <a:tr h="44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Bottled water 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0.1 (-%)</a:t>
                      </a:r>
                      <a:endParaRPr lang="es-ES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 (0.2%)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0.1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</a:tr>
              <a:tr h="44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 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 (100%)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900 (100%)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es-ES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3300" marR="83300" marT="41650" marB="4165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rot="16200000">
            <a:off x="-182596" y="4515250"/>
            <a:ext cx="3528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Usos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del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agua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valor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económico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y social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España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81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0915"/>
          </a:xfrm>
        </p:spPr>
        <p:txBody>
          <a:bodyPr>
            <a:noAutofit/>
          </a:bodyPr>
          <a:lstStyle/>
          <a:p>
            <a:r>
              <a:rPr lang="es-ES" sz="4000" dirty="0" smtClean="0"/>
              <a:t>4.    LOS </a:t>
            </a:r>
            <a:r>
              <a:rPr lang="es-ES" sz="4000" dirty="0"/>
              <a:t>VALORES “MEDIBLES” EN LA EXPERIENCIA DEL OBSERVATORIO DEL AGUA </a:t>
            </a:r>
            <a:r>
              <a:rPr lang="es-ES" sz="4000" dirty="0" smtClean="0"/>
              <a:t>(</a:t>
            </a:r>
            <a:r>
              <a:rPr lang="es-ES" sz="4000" dirty="0"/>
              <a:t>I</a:t>
            </a:r>
            <a:r>
              <a:rPr lang="es-ES" sz="4000" dirty="0" smtClean="0"/>
              <a:t>I). EL VALOR DEL REGADÍO DIFIERE MUCHO SEGÚN CULTIVOS.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 rot="16200000">
            <a:off x="-237394" y="3996275"/>
            <a:ext cx="4041646" cy="1535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/>
              <a:t>Comparación</a:t>
            </a:r>
            <a:r>
              <a:rPr lang="en-US" sz="2000" b="1" dirty="0" smtClean="0"/>
              <a:t> entre </a:t>
            </a:r>
            <a:r>
              <a:rPr lang="en-US" sz="2000" b="1" dirty="0" err="1" smtClean="0"/>
              <a:t>usos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agua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azul</a:t>
            </a:r>
            <a:r>
              <a:rPr lang="en-US" sz="2000" b="1" dirty="0" smtClean="0"/>
              <a:t> y </a:t>
            </a:r>
            <a:r>
              <a:rPr lang="en-US" sz="2000" b="1" dirty="0" err="1" smtClean="0"/>
              <a:t>verde</a:t>
            </a:r>
            <a:r>
              <a:rPr lang="en-US" sz="2000" b="1" dirty="0" smtClean="0"/>
              <a:t> y de </a:t>
            </a:r>
            <a:r>
              <a:rPr lang="en-US" sz="2000" b="1" dirty="0" err="1" smtClean="0"/>
              <a:t>productividad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económica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</a:t>
            </a:r>
            <a:r>
              <a:rPr lang="en-US" sz="2000" b="1" dirty="0" smtClean="0"/>
              <a:t> la </a:t>
            </a:r>
            <a:r>
              <a:rPr lang="en-US" sz="2000" b="1" dirty="0" err="1" smtClean="0"/>
              <a:t>agricultura</a:t>
            </a:r>
            <a:r>
              <a:rPr lang="en-US" sz="2000" b="1" dirty="0" smtClean="0"/>
              <a:t> Española.</a:t>
            </a:r>
            <a:endParaRPr lang="es-ES" sz="2000" dirty="0"/>
          </a:p>
          <a:p>
            <a:endParaRPr lang="es-ES" dirty="0"/>
          </a:p>
        </p:txBody>
      </p:sp>
      <p:pic>
        <p:nvPicPr>
          <p:cNvPr id="4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8776" y="2747801"/>
            <a:ext cx="6552728" cy="4032448"/>
          </a:xfrm>
          <a:prstGeom prst="rect">
            <a:avLst/>
          </a:prstGeom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9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39496"/>
            <a:ext cx="10515600" cy="2221992"/>
          </a:xfrm>
        </p:spPr>
        <p:txBody>
          <a:bodyPr>
            <a:normAutofit fontScale="90000"/>
          </a:bodyPr>
          <a:lstStyle/>
          <a:p>
            <a:r>
              <a:rPr lang="es-ES" sz="4400" dirty="0" smtClean="0"/>
              <a:t>4.    LOS </a:t>
            </a:r>
            <a:r>
              <a:rPr lang="es-ES" sz="4400" dirty="0"/>
              <a:t>VALORES “MEDIBLES” EN LA EXPERIENCIA DEL OBSERVATORIO DEL AGUA (</a:t>
            </a:r>
            <a:r>
              <a:rPr lang="es-ES" sz="4400" dirty="0" smtClean="0"/>
              <a:t>III).</a:t>
            </a:r>
            <a:r>
              <a:rPr lang="es-ES" sz="4400" dirty="0"/>
              <a:t> EN EL FUTURO SERÁ IMPORTANTE CUANTIFICAR EL AGUA AZUL Y EL AGUA VERDE.</a:t>
            </a:r>
            <a:r>
              <a:rPr lang="es-ES" sz="4800" dirty="0"/>
              <a:t/>
            </a:r>
            <a:br>
              <a:rPr lang="es-ES" sz="4800" dirty="0"/>
            </a:br>
            <a:r>
              <a:rPr lang="es-ES" sz="4800" dirty="0" smtClean="0"/>
              <a:t> </a:t>
            </a:r>
            <a:endParaRPr lang="es-ES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 rot="16200000">
            <a:off x="-413593" y="4021247"/>
            <a:ext cx="3895344" cy="104664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 smtClean="0"/>
              <a:t>Balance hídrico del AGUA AZUL Y AGUA VERDE en la Cuenca del río Guadalquivir.</a:t>
            </a:r>
            <a:endParaRPr lang="es-ES" dirty="0"/>
          </a:p>
          <a:p>
            <a:endParaRPr lang="es-ES" dirty="0"/>
          </a:p>
        </p:txBody>
      </p:sp>
      <p:pic>
        <p:nvPicPr>
          <p:cNvPr id="4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2488" y="2596896"/>
            <a:ext cx="6847664" cy="3818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84549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TM04033923[[fn=Profundidad]]</Template>
  <TotalTime>55</TotalTime>
  <Words>634</Words>
  <Application>Microsoft Office PowerPoint</Application>
  <PresentationFormat>Panorámica</PresentationFormat>
  <Paragraphs>88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Profundidad</vt:lpstr>
      <vt:lpstr>“SECOND BRAINSTORMING SESSION”</vt:lpstr>
      <vt:lpstr>“SECOND BRAINSTORMING SESSION”</vt:lpstr>
      <vt:lpstr>ORIGEN</vt:lpstr>
      <vt:lpstr>2.   FINALIDAD</vt:lpstr>
      <vt:lpstr>3.   UN PASEO POR EL BOSQUE DE NOMBRES Y CONCEPTOS SIMILARES A GOBERNANZA DEL AGUA, GIHR,… (I)</vt:lpstr>
      <vt:lpstr>3.   UN PASEO POR EL BOSQUE DE NOMBRES Y CONCEPTOS SIMILARES A GOBERNANZA DEL AGUA, GIHR,… (II)</vt:lpstr>
      <vt:lpstr> 4.   LOS VALORES “MEDIBLES” EN LA EXPERIENCIA DEL OBSERVATORIO DEL AGUA (I). LA HH EXTENDIDA. ASPECTOS ECONÓMICOS Y SOCIALES </vt:lpstr>
      <vt:lpstr>4.    LOS VALORES “MEDIBLES” EN LA EXPERIENCIA DEL OBSERVATORIO DEL AGUA (II). EL VALOR DEL REGADÍO DIFIERE MUCHO SEGÚN CULTIVOS.</vt:lpstr>
      <vt:lpstr>4.    LOS VALORES “MEDIBLES” EN LA EXPERIENCIA DEL OBSERVATORIO DEL AGUA (III). EN EL FUTURO SERÁ IMPORTANTE CUANTIFICAR EL AGUA AZUL Y EL AGUA VERDE.  </vt:lpstr>
      <vt:lpstr>5.   CONCLUSIONES </vt:lpstr>
    </vt:vector>
  </TitlesOfParts>
  <Company>EQUIPO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“SECOND BRAINSTORMING SESSION”</dc:title>
  <dc:creator>MRLLAMAS</dc:creator>
  <cp:lastModifiedBy>MRLLAMAS</cp:lastModifiedBy>
  <cp:revision>9</cp:revision>
  <cp:lastPrinted>2016-06-28T08:48:52Z</cp:lastPrinted>
  <dcterms:created xsi:type="dcterms:W3CDTF">2016-06-24T11:09:28Z</dcterms:created>
  <dcterms:modified xsi:type="dcterms:W3CDTF">2016-06-28T08:49:25Z</dcterms:modified>
</cp:coreProperties>
</file>